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2" r:id="rId13"/>
    <p:sldId id="271" r:id="rId14"/>
    <p:sldId id="268" r:id="rId15"/>
    <p:sldId id="269" r:id="rId16"/>
    <p:sldId id="267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5D137-089C-4944-A2A8-F9172FDA0056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550C-1B4D-4C62-AEA3-37E1793DF4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3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6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7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3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7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BOT Runs 3 Times a day. It’s from Blue Prism 3</a:t>
            </a:r>
            <a:r>
              <a:rPr lang="en-IN" baseline="30000" dirty="0"/>
              <a:t>rd</a:t>
            </a:r>
            <a:r>
              <a:rPr lang="en-IN" dirty="0"/>
              <a:t> party</a:t>
            </a:r>
          </a:p>
          <a:p>
            <a:endParaRPr lang="en-IN" dirty="0"/>
          </a:p>
          <a:p>
            <a:r>
              <a:rPr lang="en-IN" dirty="0"/>
              <a:t>Client/IBM-UHG sends email -&gt; Bot downloads from email -&gt; PM -&gt; Calls Foundation Service import and reads the csv and XL files and loads into landing DB</a:t>
            </a:r>
          </a:p>
          <a:p>
            <a:endParaRPr lang="en-IN" dirty="0"/>
          </a:p>
          <a:p>
            <a:r>
              <a:rPr lang="en-US" sz="1200" b="1" dirty="0"/>
              <a:t>Oracle Business Intelligence (OBI) : </a:t>
            </a:r>
            <a:r>
              <a:rPr lang="en-US" sz="1200" dirty="0"/>
              <a:t>Flexible tool for analysis that helps users gain real-time insight into transactional data, understand data patterns and be alerted to key events and data anomalies. With robust ad-hoc reporting, role-based dashboards, data visualization and self-service information delivery, OBI puts reporting in the hands of business users.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54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BOT Runs 3 Times a day. It’s from Blue Prism 3</a:t>
            </a:r>
            <a:r>
              <a:rPr lang="en-IN" baseline="30000" dirty="0"/>
              <a:t>rd</a:t>
            </a:r>
            <a:r>
              <a:rPr lang="en-IN" dirty="0"/>
              <a:t> party</a:t>
            </a:r>
          </a:p>
          <a:p>
            <a:endParaRPr lang="en-IN" dirty="0"/>
          </a:p>
          <a:p>
            <a:r>
              <a:rPr lang="en-IN" dirty="0"/>
              <a:t>Client/IBM-UHG sends email -&gt; Bot downloads from email -&gt; PM -&gt; Calls Foundation Service import and reads the csv and XL files and loads into landing DB</a:t>
            </a:r>
          </a:p>
          <a:p>
            <a:endParaRPr lang="en-IN" dirty="0"/>
          </a:p>
          <a:p>
            <a:r>
              <a:rPr lang="en-US" sz="1200" b="1" dirty="0"/>
              <a:t>Oracle Business Intelligence (OBI) : </a:t>
            </a:r>
            <a:r>
              <a:rPr lang="en-US" sz="1200" dirty="0"/>
              <a:t>Flexible tool for analysis that helps users gain real-time insight into transactional data, understand data patterns and be alerted to key events and data anomalies. With robust ad-hoc reporting, role-based dashboards, data visualization and self-service information delivery, OBI puts reporting in the hands of business users.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0CB4E-FE10-4EA6-9B6A-762DE2CE08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5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Text"/>
          <p:cNvSpPr txBox="1">
            <a:spLocks noGrp="1"/>
          </p:cNvSpPr>
          <p:nvPr>
            <p:ph type="title"/>
          </p:nvPr>
        </p:nvSpPr>
        <p:spPr>
          <a:xfrm>
            <a:off x="214631" y="-203201"/>
            <a:ext cx="11704230" cy="6183472"/>
          </a:xfrm>
          <a:prstGeom prst="rect">
            <a:avLst/>
          </a:prstGeom>
        </p:spPr>
        <p:txBody>
          <a:bodyPr/>
          <a:lstStyle>
            <a:lvl1pPr>
              <a:defRPr sz="1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212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2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0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7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1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8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8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C518-D135-4B47-9DA8-F538B8CB92C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92BA5-507C-40EF-875B-749BB7804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1.png"/><Relationship Id="rId18" Type="http://schemas.openxmlformats.org/officeDocument/2006/relationships/image" Target="../media/image42.png"/><Relationship Id="rId3" Type="http://schemas.openxmlformats.org/officeDocument/2006/relationships/image" Target="../media/image15.png"/><Relationship Id="rId21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30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8.svg"/><Relationship Id="rId19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4.svg"/><Relationship Id="rId2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png"/><Relationship Id="rId18" Type="http://schemas.openxmlformats.org/officeDocument/2006/relationships/image" Target="../media/image58.svg"/><Relationship Id="rId26" Type="http://schemas.openxmlformats.org/officeDocument/2006/relationships/image" Target="../media/image48.png"/><Relationship Id="rId3" Type="http://schemas.openxmlformats.org/officeDocument/2006/relationships/image" Target="../media/image15.png"/><Relationship Id="rId21" Type="http://schemas.openxmlformats.org/officeDocument/2006/relationships/image" Target="../media/image37.png"/><Relationship Id="rId7" Type="http://schemas.openxmlformats.org/officeDocument/2006/relationships/image" Target="../media/image18.png"/><Relationship Id="rId12" Type="http://schemas.openxmlformats.org/officeDocument/2006/relationships/image" Target="../media/image30.svg"/><Relationship Id="rId17" Type="http://schemas.openxmlformats.org/officeDocument/2006/relationships/image" Target="../media/image29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svg"/><Relationship Id="rId20" Type="http://schemas.openxmlformats.org/officeDocument/2006/relationships/image" Target="../media/image23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24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36.png"/><Relationship Id="rId23" Type="http://schemas.openxmlformats.org/officeDocument/2006/relationships/image" Target="../media/image24.png"/><Relationship Id="rId28" Type="http://schemas.openxmlformats.org/officeDocument/2006/relationships/image" Target="../media/image50.png"/><Relationship Id="rId10" Type="http://schemas.openxmlformats.org/officeDocument/2006/relationships/image" Target="../media/image28.svg"/><Relationship Id="rId19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2.svg"/><Relationship Id="rId22" Type="http://schemas.openxmlformats.org/officeDocument/2006/relationships/image" Target="../media/image31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tiff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5.tiff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.png"/><Relationship Id="rId14" Type="http://schemas.openxmlformats.org/officeDocument/2006/relationships/image" Target="../media/image6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61.tiff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microsoft.com/office/2007/relationships/hdphoto" Target="../media/hdphoto2.wdp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26" Type="http://schemas.openxmlformats.org/officeDocument/2006/relationships/image" Target="../media/image45.sv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12" Type="http://schemas.openxmlformats.org/officeDocument/2006/relationships/image" Target="../media/image31.svg"/><Relationship Id="rId17" Type="http://schemas.openxmlformats.org/officeDocument/2006/relationships/image" Target="../media/image24.png"/><Relationship Id="rId25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20" Type="http://schemas.openxmlformats.org/officeDocument/2006/relationships/image" Target="../media/image39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24" Type="http://schemas.openxmlformats.org/officeDocument/2006/relationships/image" Target="../media/image43.svg"/><Relationship Id="rId5" Type="http://schemas.openxmlformats.org/officeDocument/2006/relationships/image" Target="../media/image1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28" Type="http://schemas.openxmlformats.org/officeDocument/2006/relationships/image" Target="../media/image31.png"/><Relationship Id="rId10" Type="http://schemas.openxmlformats.org/officeDocument/2006/relationships/image" Target="../media/image29.sv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21" Type="http://schemas.openxmlformats.org/officeDocument/2006/relationships/image" Target="../media/image34.png"/><Relationship Id="rId7" Type="http://schemas.openxmlformats.org/officeDocument/2006/relationships/image" Target="../media/image18.png"/><Relationship Id="rId12" Type="http://schemas.openxmlformats.org/officeDocument/2006/relationships/image" Target="../media/image30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2.sv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3.png"/><Relationship Id="rId18" Type="http://schemas.openxmlformats.org/officeDocument/2006/relationships/image" Target="../media/image56.svg"/><Relationship Id="rId26" Type="http://schemas.openxmlformats.org/officeDocument/2006/relationships/image" Target="../media/image31.png"/><Relationship Id="rId3" Type="http://schemas.openxmlformats.org/officeDocument/2006/relationships/image" Target="../media/image15.png"/><Relationship Id="rId21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54.svg"/><Relationship Id="rId17" Type="http://schemas.openxmlformats.org/officeDocument/2006/relationships/image" Target="../media/image36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svg"/><Relationship Id="rId20" Type="http://schemas.openxmlformats.org/officeDocument/2006/relationships/image" Target="../media/image58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5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23" Type="http://schemas.openxmlformats.org/officeDocument/2006/relationships/image" Target="../media/image22.png"/><Relationship Id="rId28" Type="http://schemas.openxmlformats.org/officeDocument/2006/relationships/image" Target="../media/image38.png"/><Relationship Id="rId10" Type="http://schemas.openxmlformats.org/officeDocument/2006/relationships/image" Target="../media/image28.sv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0.svg"/><Relationship Id="rId22" Type="http://schemas.openxmlformats.org/officeDocument/2006/relationships/image" Target="../media/image34.svg"/><Relationship Id="rId27" Type="http://schemas.openxmlformats.org/officeDocument/2006/relationships/image" Target="../media/image24.png"/><Relationship Id="rId30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3.png"/><Relationship Id="rId18" Type="http://schemas.openxmlformats.org/officeDocument/2006/relationships/image" Target="../media/image56.svg"/><Relationship Id="rId26" Type="http://schemas.openxmlformats.org/officeDocument/2006/relationships/image" Target="../media/image31.png"/><Relationship Id="rId3" Type="http://schemas.openxmlformats.org/officeDocument/2006/relationships/image" Target="../media/image15.png"/><Relationship Id="rId21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54.svg"/><Relationship Id="rId17" Type="http://schemas.openxmlformats.org/officeDocument/2006/relationships/image" Target="../media/image36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svg"/><Relationship Id="rId20" Type="http://schemas.openxmlformats.org/officeDocument/2006/relationships/image" Target="../media/image58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5.png"/><Relationship Id="rId24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23" Type="http://schemas.openxmlformats.org/officeDocument/2006/relationships/image" Target="../media/image22.png"/><Relationship Id="rId28" Type="http://schemas.openxmlformats.org/officeDocument/2006/relationships/image" Target="../media/image38.png"/><Relationship Id="rId10" Type="http://schemas.openxmlformats.org/officeDocument/2006/relationships/image" Target="../media/image28.sv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0.svg"/><Relationship Id="rId22" Type="http://schemas.openxmlformats.org/officeDocument/2006/relationships/image" Target="../media/image34.svg"/><Relationship Id="rId27" Type="http://schemas.openxmlformats.org/officeDocument/2006/relationships/image" Target="../media/image24.png"/><Relationship Id="rId3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54862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Cloud Architectures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&amp;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On-</a:t>
            </a:r>
            <a:r>
              <a:rPr lang="en-US" b="1" dirty="0" smtClean="0">
                <a:solidFill>
                  <a:srgbClr val="0070C0"/>
                </a:solidFill>
              </a:rPr>
              <a:t>prem</a:t>
            </a:r>
            <a:r>
              <a:rPr lang="en-US" b="1" dirty="0" smtClean="0">
                <a:solidFill>
                  <a:srgbClr val="0070C0"/>
                </a:solidFill>
              </a:rPr>
              <a:t> Enterprise Architectures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9166" y="4142951"/>
            <a:ext cx="4247882" cy="480564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Sanjay Gilki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1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622B5F6-4418-4082-8EFC-BEFE19901CE8}"/>
              </a:ext>
            </a:extLst>
          </p:cNvPr>
          <p:cNvSpPr/>
          <p:nvPr/>
        </p:nvSpPr>
        <p:spPr>
          <a:xfrm>
            <a:off x="2208585" y="1609520"/>
            <a:ext cx="7081049" cy="4404410"/>
          </a:xfrm>
          <a:prstGeom prst="rect">
            <a:avLst/>
          </a:prstGeom>
          <a:noFill/>
          <a:ln w="19050" cmpd="dbl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4DD4240-DAB4-4F3E-859C-BFAF64894657}"/>
              </a:ext>
            </a:extLst>
          </p:cNvPr>
          <p:cNvSpPr/>
          <p:nvPr/>
        </p:nvSpPr>
        <p:spPr>
          <a:xfrm>
            <a:off x="9474100" y="1600350"/>
            <a:ext cx="2073627" cy="4440729"/>
          </a:xfrm>
          <a:prstGeom prst="rect">
            <a:avLst/>
          </a:prstGeom>
          <a:noFill/>
          <a:ln w="19050" cmpd="dbl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2501728" y="1554799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845920" y="1543792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47" y="3564125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505B282-4D49-45BF-A4A9-8312AFC8AF8C}"/>
              </a:ext>
            </a:extLst>
          </p:cNvPr>
          <p:cNvSpPr/>
          <p:nvPr/>
        </p:nvSpPr>
        <p:spPr>
          <a:xfrm>
            <a:off x="523232" y="1897713"/>
            <a:ext cx="14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0070C0"/>
                </a:solidFill>
              </a:rPr>
              <a:t>On Premises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B3139F-CE57-49F6-BE7D-32CF566A2ED4}"/>
              </a:ext>
            </a:extLst>
          </p:cNvPr>
          <p:cNvSpPr/>
          <p:nvPr/>
        </p:nvSpPr>
        <p:spPr>
          <a:xfrm>
            <a:off x="566059" y="1609520"/>
            <a:ext cx="1509424" cy="4385377"/>
          </a:xfrm>
          <a:prstGeom prst="rect">
            <a:avLst/>
          </a:prstGeom>
          <a:noFill/>
          <a:ln w="19050" cmpd="dbl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566058" y="697738"/>
            <a:ext cx="10981669" cy="5232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AWS - Database Ingestion Framework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83" y="2307031"/>
            <a:ext cx="1316636" cy="6887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07" y="4791070"/>
            <a:ext cx="1041342" cy="638077"/>
          </a:xfrm>
          <a:prstGeom prst="rect">
            <a:avLst/>
          </a:prstGeom>
        </p:spPr>
      </p:pic>
      <p:pic>
        <p:nvPicPr>
          <p:cNvPr id="78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98" y="4857876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77845" y="2024321"/>
            <a:ext cx="127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Web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32199" y="3240194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Hand Held Devices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54503" y="4528095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Desktop</a:t>
            </a:r>
            <a:endParaRPr lang="en-IN" sz="1167" b="1" dirty="0">
              <a:solidFill>
                <a:srgbClr val="FF99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6058" y="1609520"/>
            <a:ext cx="330200" cy="330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36731" y="1601017"/>
            <a:ext cx="330200" cy="33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4048415" y="5333299"/>
            <a:ext cx="334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rgbClr val="0070C0"/>
                </a:solidFill>
              </a:rPr>
              <a:t>Data wrangling </a:t>
            </a:r>
          </a:p>
          <a:p>
            <a:pPr algn="ctr"/>
            <a:r>
              <a:rPr lang="en-IN" sz="900" dirty="0">
                <a:solidFill>
                  <a:srgbClr val="0070C0"/>
                </a:solidFill>
              </a:rPr>
              <a:t>(Pre-processing with ML Algorithms)</a:t>
            </a:r>
            <a:endParaRPr lang="en-IN" sz="1100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96883F-2D15-4EF0-AAEF-323A341344D4}"/>
              </a:ext>
            </a:extLst>
          </p:cNvPr>
          <p:cNvSpPr/>
          <p:nvPr/>
        </p:nvSpPr>
        <p:spPr>
          <a:xfrm>
            <a:off x="2390524" y="1956170"/>
            <a:ext cx="6690525" cy="388742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214EE9-65E4-422C-8B3A-8FA016F196BF}"/>
              </a:ext>
            </a:extLst>
          </p:cNvPr>
          <p:cNvSpPr/>
          <p:nvPr/>
        </p:nvSpPr>
        <p:spPr>
          <a:xfrm>
            <a:off x="7852552" y="1735965"/>
            <a:ext cx="1125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C05ADF0-28C8-4A1F-A23F-9D916D86D686}"/>
              </a:ext>
            </a:extLst>
          </p:cNvPr>
          <p:cNvSpPr txBox="1"/>
          <p:nvPr/>
        </p:nvSpPr>
        <p:spPr>
          <a:xfrm>
            <a:off x="5721220" y="1901503"/>
            <a:ext cx="1769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Internet gateway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800BAEE6-0049-47FE-9219-00A1F9E1D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594905" y="1896059"/>
            <a:ext cx="469900" cy="4699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D4FAD2E-61E1-4402-A2BA-3454FDE797BB}"/>
              </a:ext>
            </a:extLst>
          </p:cNvPr>
          <p:cNvSpPr txBox="1"/>
          <p:nvPr/>
        </p:nvSpPr>
        <p:spPr>
          <a:xfrm>
            <a:off x="5719590" y="4866972"/>
            <a:ext cx="1191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Amazon </a:t>
            </a:r>
          </a:p>
          <a:p>
            <a:pPr algn="ctr"/>
            <a:r>
              <a:rPr lang="en-US" sz="1100" dirty="0"/>
              <a:t>CloudWatch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C08260CF-2009-4328-9B0D-CCF815310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317137" y="4803916"/>
            <a:ext cx="457638" cy="457638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2497761" y="5314208"/>
            <a:ext cx="6480420" cy="190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65454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1687" y="1619079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870359" y="1576823"/>
            <a:ext cx="1411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</a:rPr>
              <a:t>Data Sources</a:t>
            </a:r>
          </a:p>
        </p:txBody>
      </p:sp>
      <p:sp>
        <p:nvSpPr>
          <p:cNvPr id="121" name="Arrow: Left-Right 120">
            <a:extLst>
              <a:ext uri="{FF2B5EF4-FFF2-40B4-BE49-F238E27FC236}">
                <a16:creationId xmlns:a16="http://schemas.microsoft.com/office/drawing/2014/main" xmlns="" id="{D36D66F8-1BF8-4175-B489-5C945E323173}"/>
              </a:ext>
            </a:extLst>
          </p:cNvPr>
          <p:cNvSpPr/>
          <p:nvPr/>
        </p:nvSpPr>
        <p:spPr>
          <a:xfrm rot="16200000">
            <a:off x="3021782" y="3218744"/>
            <a:ext cx="642989" cy="228603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E1A0FAE1-9CFD-42CE-B6DD-40EDB91E974E}"/>
              </a:ext>
            </a:extLst>
          </p:cNvPr>
          <p:cNvSpPr/>
          <p:nvPr/>
        </p:nvSpPr>
        <p:spPr>
          <a:xfrm>
            <a:off x="782469" y="2569295"/>
            <a:ext cx="1028193" cy="6356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TextBox 28">
            <a:extLst>
              <a:ext uri="{FF2B5EF4-FFF2-40B4-BE49-F238E27FC236}">
                <a16:creationId xmlns:a16="http://schemas.microsoft.com/office/drawing/2014/main" xmlns="" id="{CD4C3F54-5ED3-44D3-9DE6-5E4C32716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487" y="268809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endParaRPr lang="en-US" alt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Graphic 11">
            <a:extLst>
              <a:ext uri="{FF2B5EF4-FFF2-40B4-BE49-F238E27FC236}">
                <a16:creationId xmlns:a16="http://schemas.microsoft.com/office/drawing/2014/main" xmlns="" id="{49A33865-FE1B-42FE-80D9-5FEE7B6F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04" y="2981127"/>
            <a:ext cx="620136" cy="1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xmlns="" id="{8F89596C-0000-4A5C-B35D-523171970D19}"/>
              </a:ext>
            </a:extLst>
          </p:cNvPr>
          <p:cNvSpPr/>
          <p:nvPr/>
        </p:nvSpPr>
        <p:spPr>
          <a:xfrm>
            <a:off x="782469" y="3630486"/>
            <a:ext cx="1028193" cy="6356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rgbClr val="0070C0"/>
                </a:solidFill>
              </a:rPr>
              <a:t>MySQL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25" name="Arrow: Striped Right 124">
            <a:extLst>
              <a:ext uri="{FF2B5EF4-FFF2-40B4-BE49-F238E27FC236}">
                <a16:creationId xmlns:a16="http://schemas.microsoft.com/office/drawing/2014/main" xmlns="" id="{E42DA5A4-D862-4D43-A18E-2EC2968CD56A}"/>
              </a:ext>
            </a:extLst>
          </p:cNvPr>
          <p:cNvSpPr/>
          <p:nvPr/>
        </p:nvSpPr>
        <p:spPr>
          <a:xfrm>
            <a:off x="2071071" y="3672873"/>
            <a:ext cx="732074" cy="63567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4E0C3E51-3FD3-4643-8973-3780A5DE8AB7}"/>
              </a:ext>
            </a:extLst>
          </p:cNvPr>
          <p:cNvSpPr/>
          <p:nvPr/>
        </p:nvSpPr>
        <p:spPr>
          <a:xfrm>
            <a:off x="455523" y="6107372"/>
            <a:ext cx="43650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0070C0"/>
                </a:solidFill>
              </a:rPr>
              <a:t>NOTE: Same S3 has  different layers (Raw, Pre-processed and Consumption Layers)</a:t>
            </a:r>
            <a:endParaRPr lang="en-IN" sz="1100" dirty="0">
              <a:solidFill>
                <a:srgbClr val="0070C0"/>
              </a:solidFill>
            </a:endParaRPr>
          </a:p>
        </p:txBody>
      </p:sp>
      <p:pic>
        <p:nvPicPr>
          <p:cNvPr id="127" name="Graphic 11">
            <a:extLst>
              <a:ext uri="{FF2B5EF4-FFF2-40B4-BE49-F238E27FC236}">
                <a16:creationId xmlns:a16="http://schemas.microsoft.com/office/drawing/2014/main" xmlns="" id="{66C3BEAC-F33F-49A3-A81F-339598F8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64" y="4050319"/>
            <a:ext cx="620136" cy="1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F51398DB-C465-445D-A344-EC292C1FEA87}"/>
              </a:ext>
            </a:extLst>
          </p:cNvPr>
          <p:cNvSpPr/>
          <p:nvPr/>
        </p:nvSpPr>
        <p:spPr>
          <a:xfrm>
            <a:off x="792376" y="4930640"/>
            <a:ext cx="1028193" cy="63567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rgbClr val="0070C0"/>
                </a:solidFill>
              </a:rPr>
              <a:t>XYZ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129" name="Graphic 11">
            <a:extLst>
              <a:ext uri="{FF2B5EF4-FFF2-40B4-BE49-F238E27FC236}">
                <a16:creationId xmlns:a16="http://schemas.microsoft.com/office/drawing/2014/main" xmlns="" id="{E49944FC-1C3E-4C99-9997-5A87C507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71" y="5350473"/>
            <a:ext cx="620136" cy="19242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sp>
        <p:nvSpPr>
          <p:cNvPr id="140" name="Arrow: Striped Right 139">
            <a:extLst>
              <a:ext uri="{FF2B5EF4-FFF2-40B4-BE49-F238E27FC236}">
                <a16:creationId xmlns:a16="http://schemas.microsoft.com/office/drawing/2014/main" xmlns="" id="{C3E04F8D-6EF1-431A-AF7A-E2397F1372D2}"/>
              </a:ext>
            </a:extLst>
          </p:cNvPr>
          <p:cNvSpPr/>
          <p:nvPr/>
        </p:nvSpPr>
        <p:spPr>
          <a:xfrm>
            <a:off x="3757368" y="3834136"/>
            <a:ext cx="695408" cy="28469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E5F7E9-2CD9-4023-8F0A-B78F58E33C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8392" y="2146918"/>
            <a:ext cx="2046651" cy="812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2E262F-F1F5-4A69-98C8-F42174CD09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1320" y="3494821"/>
            <a:ext cx="735817" cy="1033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73F779F-E992-478D-BBDE-E333A03626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5855" y="3533839"/>
            <a:ext cx="1106872" cy="1323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996EE1-8CB4-4D2F-8036-43FA625C84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70609" y="3662689"/>
            <a:ext cx="756488" cy="92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1D3B60-8F93-47B8-A19B-3133A2934F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8510" y="3399263"/>
            <a:ext cx="876633" cy="1282720"/>
          </a:xfrm>
          <a:prstGeom prst="rect">
            <a:avLst/>
          </a:prstGeom>
        </p:spPr>
      </p:pic>
      <p:sp>
        <p:nvSpPr>
          <p:cNvPr id="73" name="Arrow: Left-Right 72">
            <a:extLst>
              <a:ext uri="{FF2B5EF4-FFF2-40B4-BE49-F238E27FC236}">
                <a16:creationId xmlns:a16="http://schemas.microsoft.com/office/drawing/2014/main" xmlns="" id="{9D465BFA-AA45-4F76-A64F-3434BC9534FF}"/>
              </a:ext>
            </a:extLst>
          </p:cNvPr>
          <p:cNvSpPr/>
          <p:nvPr/>
        </p:nvSpPr>
        <p:spPr>
          <a:xfrm>
            <a:off x="6933938" y="3761380"/>
            <a:ext cx="866757" cy="276999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xmlns="" id="{EC259BF5-DD4B-4F98-9F9F-AB20C56D246C}"/>
              </a:ext>
            </a:extLst>
          </p:cNvPr>
          <p:cNvSpPr/>
          <p:nvPr/>
        </p:nvSpPr>
        <p:spPr>
          <a:xfrm>
            <a:off x="8656836" y="3795860"/>
            <a:ext cx="771959" cy="242519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xmlns="" id="{102657FB-2F8B-4565-B4C7-B1CFCEA19FA2}"/>
              </a:ext>
            </a:extLst>
          </p:cNvPr>
          <p:cNvSpPr/>
          <p:nvPr/>
        </p:nvSpPr>
        <p:spPr>
          <a:xfrm rot="2625845">
            <a:off x="3613452" y="3167920"/>
            <a:ext cx="1040694" cy="127837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xmlns="" id="{CD96AB1F-5C85-4B3C-B027-1D999BE096FD}"/>
              </a:ext>
            </a:extLst>
          </p:cNvPr>
          <p:cNvSpPr/>
          <p:nvPr/>
        </p:nvSpPr>
        <p:spPr>
          <a:xfrm>
            <a:off x="5383369" y="3823971"/>
            <a:ext cx="626927" cy="281667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710AB68-6178-42DD-BB51-5B766BD701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0" y="2369408"/>
            <a:ext cx="1289061" cy="754058"/>
          </a:xfrm>
          <a:prstGeom prst="rect">
            <a:avLst/>
          </a:prstGeom>
        </p:spPr>
      </p:pic>
      <p:sp>
        <p:nvSpPr>
          <p:cNvPr id="76" name="Arrow: Left-Right 75">
            <a:extLst>
              <a:ext uri="{FF2B5EF4-FFF2-40B4-BE49-F238E27FC236}">
                <a16:creationId xmlns:a16="http://schemas.microsoft.com/office/drawing/2014/main" xmlns="" id="{CAD8DA01-2424-4DF3-B05C-215CC96936C9}"/>
              </a:ext>
            </a:extLst>
          </p:cNvPr>
          <p:cNvSpPr/>
          <p:nvPr/>
        </p:nvSpPr>
        <p:spPr>
          <a:xfrm rot="5400000">
            <a:off x="6151870" y="3148742"/>
            <a:ext cx="473557" cy="253016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3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1A559F25-8F0D-44F8-B4E0-B428B50CD0B9}"/>
              </a:ext>
            </a:extLst>
          </p:cNvPr>
          <p:cNvSpPr/>
          <p:nvPr/>
        </p:nvSpPr>
        <p:spPr>
          <a:xfrm>
            <a:off x="2139138" y="4760632"/>
            <a:ext cx="6941911" cy="1373468"/>
          </a:xfrm>
          <a:prstGeom prst="rect">
            <a:avLst/>
          </a:prstGeom>
          <a:noFill/>
          <a:ln w="19050" cmpd="dbl">
            <a:solidFill>
              <a:srgbClr val="00206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622B5F6-4418-4082-8EFC-BEFE19901CE8}"/>
              </a:ext>
            </a:extLst>
          </p:cNvPr>
          <p:cNvSpPr/>
          <p:nvPr/>
        </p:nvSpPr>
        <p:spPr>
          <a:xfrm>
            <a:off x="1911959" y="1352345"/>
            <a:ext cx="7377676" cy="4962730"/>
          </a:xfrm>
          <a:prstGeom prst="rect">
            <a:avLst/>
          </a:prstGeom>
          <a:noFill/>
          <a:ln w="19050" cmpd="dbl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4DD4240-DAB4-4F3E-859C-BFAF64894657}"/>
              </a:ext>
            </a:extLst>
          </p:cNvPr>
          <p:cNvSpPr/>
          <p:nvPr/>
        </p:nvSpPr>
        <p:spPr>
          <a:xfrm>
            <a:off x="9474100" y="1343175"/>
            <a:ext cx="2073627" cy="4971900"/>
          </a:xfrm>
          <a:prstGeom prst="rect">
            <a:avLst/>
          </a:prstGeom>
          <a:noFill/>
          <a:ln w="19050" cmpd="dbl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2215618" y="1297189"/>
            <a:ext cx="1054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845920" y="1286617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47" y="2983100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505B282-4D49-45BF-A4A9-8312AFC8AF8C}"/>
              </a:ext>
            </a:extLst>
          </p:cNvPr>
          <p:cNvSpPr/>
          <p:nvPr/>
        </p:nvSpPr>
        <p:spPr>
          <a:xfrm>
            <a:off x="534415" y="1327085"/>
            <a:ext cx="1445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On Premises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B3139F-CE57-49F6-BE7D-32CF566A2ED4}"/>
              </a:ext>
            </a:extLst>
          </p:cNvPr>
          <p:cNvSpPr/>
          <p:nvPr/>
        </p:nvSpPr>
        <p:spPr>
          <a:xfrm>
            <a:off x="242209" y="1352345"/>
            <a:ext cx="1509424" cy="4962730"/>
          </a:xfrm>
          <a:prstGeom prst="rect">
            <a:avLst/>
          </a:prstGeom>
          <a:noFill/>
          <a:ln w="19050" cmpd="dbl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242208" y="440563"/>
            <a:ext cx="11305519" cy="5232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AWS Architecture for Realtime Reporting and Analytics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83" y="1726006"/>
            <a:ext cx="1316636" cy="6887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07" y="4210045"/>
            <a:ext cx="1041342" cy="638077"/>
          </a:xfrm>
          <a:prstGeom prst="rect">
            <a:avLst/>
          </a:prstGeom>
        </p:spPr>
      </p:pic>
      <p:pic>
        <p:nvPicPr>
          <p:cNvPr id="78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98" y="4276851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77845" y="1767146"/>
            <a:ext cx="127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Web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32199" y="2659169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Hand Held Devices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54503" y="3947070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Desktop</a:t>
            </a:r>
            <a:endParaRPr lang="en-IN" sz="1167" b="1" dirty="0">
              <a:solidFill>
                <a:srgbClr val="FF99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42208" y="1352345"/>
            <a:ext cx="330200" cy="330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941583" y="1352345"/>
            <a:ext cx="330200" cy="33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3613868" y="4254122"/>
            <a:ext cx="334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rgbClr val="0070C0"/>
                </a:solidFill>
              </a:rPr>
              <a:t>Data wrangling </a:t>
            </a:r>
          </a:p>
          <a:p>
            <a:pPr algn="ctr"/>
            <a:r>
              <a:rPr lang="en-IN" sz="900" dirty="0">
                <a:solidFill>
                  <a:srgbClr val="0070C0"/>
                </a:solidFill>
              </a:rPr>
              <a:t>(Pre-processing with ML Algorithms)</a:t>
            </a:r>
            <a:endParaRPr lang="en-IN" sz="1100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214EE9-65E4-422C-8B3A-8FA016F196BF}"/>
              </a:ext>
            </a:extLst>
          </p:cNvPr>
          <p:cNvSpPr/>
          <p:nvPr/>
        </p:nvSpPr>
        <p:spPr>
          <a:xfrm>
            <a:off x="7852552" y="1478790"/>
            <a:ext cx="1125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C05ADF0-28C8-4A1F-A23F-9D916D86D686}"/>
              </a:ext>
            </a:extLst>
          </p:cNvPr>
          <p:cNvSpPr txBox="1"/>
          <p:nvPr/>
        </p:nvSpPr>
        <p:spPr>
          <a:xfrm>
            <a:off x="5572900" y="1473574"/>
            <a:ext cx="1769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Internet gateway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800BAEE6-0049-47FE-9219-00A1F9E1D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459114" y="1447891"/>
            <a:ext cx="469900" cy="4699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2EDF35A3-996F-4EBA-BF0B-2B6D65EE3A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502809" y="3242905"/>
            <a:ext cx="387004" cy="38700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4E1142BA-16E1-4D5B-9653-FD40AE1B82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091542" y="3257893"/>
            <a:ext cx="387004" cy="38700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F35BF7FA-682C-4C57-BEB5-10CE7056D9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003761" y="3229701"/>
            <a:ext cx="387004" cy="38700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EC71C503-F8D4-4D8A-8010-6B6A6788E9C7}"/>
              </a:ext>
            </a:extLst>
          </p:cNvPr>
          <p:cNvSpPr txBox="1"/>
          <p:nvPr/>
        </p:nvSpPr>
        <p:spPr>
          <a:xfrm>
            <a:off x="3290680" y="3592578"/>
            <a:ext cx="8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Raw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2388057-BD4A-455F-A44F-2119E56FC596}"/>
              </a:ext>
            </a:extLst>
          </p:cNvPr>
          <p:cNvSpPr txBox="1"/>
          <p:nvPr/>
        </p:nvSpPr>
        <p:spPr>
          <a:xfrm>
            <a:off x="4164716" y="3708501"/>
            <a:ext cx="527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Glue</a:t>
            </a:r>
            <a:endParaRPr lang="en-US" sz="12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86E9BD4C-52FB-4FA8-8B81-4D0914520D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204384" y="3228781"/>
            <a:ext cx="438334" cy="4383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2698C942-4629-482C-B294-0814F587B81D}"/>
              </a:ext>
            </a:extLst>
          </p:cNvPr>
          <p:cNvSpPr txBox="1"/>
          <p:nvPr/>
        </p:nvSpPr>
        <p:spPr>
          <a:xfrm>
            <a:off x="3630336" y="2460999"/>
            <a:ext cx="8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Data </a:t>
            </a:r>
          </a:p>
          <a:p>
            <a:r>
              <a:rPr lang="en-US" dirty="0"/>
              <a:t>Catalog </a:t>
            </a:r>
          </a:p>
          <a:p>
            <a:r>
              <a:rPr lang="en-US" dirty="0"/>
              <a:t>Crawler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434B4C11-FF2E-43FB-A83C-2ACCE7E3BF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3500492" y="2853200"/>
            <a:ext cx="292953" cy="29295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D8FFFF2-041E-412B-ADA6-592CCEA8D2DC}"/>
              </a:ext>
            </a:extLst>
          </p:cNvPr>
          <p:cNvSpPr txBox="1"/>
          <p:nvPr/>
        </p:nvSpPr>
        <p:spPr>
          <a:xfrm>
            <a:off x="4869818" y="3711680"/>
            <a:ext cx="890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Processed Layer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A8EE43DA-86E1-4FFA-8B98-1F5223EA5F5D}"/>
              </a:ext>
            </a:extLst>
          </p:cNvPr>
          <p:cNvSpPr txBox="1"/>
          <p:nvPr/>
        </p:nvSpPr>
        <p:spPr>
          <a:xfrm>
            <a:off x="6780010" y="3685164"/>
            <a:ext cx="1024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Consumption Layer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2139138" y="4628909"/>
            <a:ext cx="677195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07351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1687" y="1361904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Graphic 22">
            <a:extLst>
              <a:ext uri="{FF2B5EF4-FFF2-40B4-BE49-F238E27FC236}">
                <a16:creationId xmlns:a16="http://schemas.microsoft.com/office/drawing/2014/main" xmlns="" id="{7B5AD900-1CDF-4D7B-A909-792FEB75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94" y="3274145"/>
            <a:ext cx="417085" cy="41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xmlns="" id="{AB6FC883-3D6A-476A-AD4D-CAF45119E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937" y="3724944"/>
            <a:ext cx="12052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SageMaker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8F7DCF69-5246-474F-A73E-2790F14CFA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068" y="2482964"/>
            <a:ext cx="417909" cy="398913"/>
          </a:xfrm>
          <a:prstGeom prst="rect">
            <a:avLst/>
          </a:prstGeom>
        </p:spPr>
      </p:pic>
      <p:sp>
        <p:nvSpPr>
          <p:cNvPr id="104" name="TextBox 15">
            <a:extLst>
              <a:ext uri="{FF2B5EF4-FFF2-40B4-BE49-F238E27FC236}">
                <a16:creationId xmlns:a16="http://schemas.microsoft.com/office/drawing/2014/main" xmlns="" id="{FDD6B3DE-F4D9-4DD9-AA17-96EB0070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681" y="2813283"/>
            <a:ext cx="12052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ARIMA ML Algorithm</a:t>
            </a:r>
          </a:p>
        </p:txBody>
      </p:sp>
      <p:pic>
        <p:nvPicPr>
          <p:cNvPr id="105" name="Graphic 7">
            <a:extLst>
              <a:ext uri="{FF2B5EF4-FFF2-40B4-BE49-F238E27FC236}">
                <a16:creationId xmlns:a16="http://schemas.microsoft.com/office/drawing/2014/main" xmlns="" id="{EE37061E-139E-4B3F-BD98-A8A4B001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18" y="3435412"/>
            <a:ext cx="438334" cy="4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">
            <a:extLst>
              <a:ext uri="{FF2B5EF4-FFF2-40B4-BE49-F238E27FC236}">
                <a16:creationId xmlns:a16="http://schemas.microsoft.com/office/drawing/2014/main" xmlns="" id="{43CC9763-1C08-4B88-A050-06E4E45C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092" y="3853324"/>
            <a:ext cx="11417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pic>
        <p:nvPicPr>
          <p:cNvPr id="111" name="Graphic 14">
            <a:extLst>
              <a:ext uri="{FF2B5EF4-FFF2-40B4-BE49-F238E27FC236}">
                <a16:creationId xmlns:a16="http://schemas.microsoft.com/office/drawing/2014/main" xmlns="" id="{997B094F-21FB-494E-A00C-114362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86" y="2426567"/>
            <a:ext cx="402541" cy="40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7">
            <a:extLst>
              <a:ext uri="{FF2B5EF4-FFF2-40B4-BE49-F238E27FC236}">
                <a16:creationId xmlns:a16="http://schemas.microsoft.com/office/drawing/2014/main" xmlns="" id="{4707C5FC-F2D3-4D07-8060-FAE2D6D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180" y="2821530"/>
            <a:ext cx="1453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366065" y="2015800"/>
            <a:ext cx="1152842" cy="37548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r>
              <a:rPr lang="en-IN" sz="1400" dirty="0">
                <a:solidFill>
                  <a:srgbClr val="002060"/>
                </a:solidFill>
              </a:rPr>
              <a:t>Realtime </a:t>
            </a:r>
          </a:p>
          <a:p>
            <a:pPr algn="ctr"/>
            <a:r>
              <a:rPr lang="en-IN" sz="1400" dirty="0">
                <a:solidFill>
                  <a:srgbClr val="002060"/>
                </a:solidFill>
              </a:rPr>
              <a:t>Data Sources</a:t>
            </a: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  <a:p>
            <a:pPr algn="ctr"/>
            <a:endParaRPr lang="en-IN" sz="1400" dirty="0">
              <a:solidFill>
                <a:srgbClr val="002060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94900367-27D8-4B7F-8631-88CAB27DBD92}"/>
              </a:ext>
            </a:extLst>
          </p:cNvPr>
          <p:cNvCxnSpPr>
            <a:cxnSpLocks/>
            <a:stCxn id="124" idx="0"/>
            <a:endCxn id="82" idx="1"/>
          </p:cNvCxnSpPr>
          <p:nvPr/>
        </p:nvCxnSpPr>
        <p:spPr>
          <a:xfrm rot="5400000" flipH="1" flipV="1">
            <a:off x="2928447" y="3055531"/>
            <a:ext cx="193485" cy="9552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9174991-AC59-4A7F-9CA3-3771AE86F0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138567" y="2946624"/>
            <a:ext cx="292953" cy="292953"/>
          </a:xfrm>
          <a:prstGeom prst="rect">
            <a:avLst/>
          </a:prstGeom>
        </p:spPr>
      </p:pic>
      <p:sp>
        <p:nvSpPr>
          <p:cNvPr id="74" name="TextBox 24">
            <a:extLst>
              <a:ext uri="{FF2B5EF4-FFF2-40B4-BE49-F238E27FC236}">
                <a16:creationId xmlns:a16="http://schemas.microsoft.com/office/drawing/2014/main" xmlns="" id="{D9C73F52-2AE6-4E0F-990B-92AB202CC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63" y="1799900"/>
            <a:ext cx="1024361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75" name="Graphic 9">
            <a:extLst>
              <a:ext uri="{FF2B5EF4-FFF2-40B4-BE49-F238E27FC236}">
                <a16:creationId xmlns:a16="http://schemas.microsoft.com/office/drawing/2014/main" xmlns="" id="{818AB0BA-B48B-47C2-98E8-F198D011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51" y="1846101"/>
            <a:ext cx="49268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23D19AC-C666-4E38-A702-02FB15AFDEC7}"/>
              </a:ext>
            </a:extLst>
          </p:cNvPr>
          <p:cNvSpPr/>
          <p:nvPr/>
        </p:nvSpPr>
        <p:spPr>
          <a:xfrm>
            <a:off x="5812017" y="2436851"/>
            <a:ext cx="836535" cy="189438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46BB224-B9A1-4DFC-B27D-7A484E7BBDE6}"/>
              </a:ext>
            </a:extLst>
          </p:cNvPr>
          <p:cNvSpPr txBox="1"/>
          <p:nvPr/>
        </p:nvSpPr>
        <p:spPr>
          <a:xfrm>
            <a:off x="6671356" y="2281533"/>
            <a:ext cx="81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Data </a:t>
            </a:r>
          </a:p>
          <a:p>
            <a:r>
              <a:rPr lang="en-US" dirty="0"/>
              <a:t>Catalog </a:t>
            </a:r>
          </a:p>
          <a:p>
            <a:r>
              <a:rPr lang="en-US" dirty="0"/>
              <a:t>Crawler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68B36F3-D966-44D3-BE6D-DC897A49AF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6986773" y="2870194"/>
            <a:ext cx="292953" cy="292953"/>
          </a:xfrm>
          <a:prstGeom prst="rect">
            <a:avLst/>
          </a:prstGeom>
        </p:spPr>
      </p:pic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xmlns="" id="{496ED51A-CDCD-44B0-8981-AAA7A4521793}"/>
              </a:ext>
            </a:extLst>
          </p:cNvPr>
          <p:cNvCxnSpPr>
            <a:cxnSpLocks/>
            <a:stCxn id="91" idx="0"/>
            <a:endCxn id="75" idx="1"/>
          </p:cNvCxnSpPr>
          <p:nvPr/>
        </p:nvCxnSpPr>
        <p:spPr>
          <a:xfrm rot="5400000" flipH="1" flipV="1">
            <a:off x="5067011" y="654660"/>
            <a:ext cx="778499" cy="3618582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xmlns="" id="{C9A6E827-F7F2-4BB0-BE4A-86AB61126BD8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5922257" y="1549217"/>
            <a:ext cx="760194" cy="2034621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xmlns="" id="{D68B29EA-4AB8-43CC-AE36-CB1E583D3979}"/>
              </a:ext>
            </a:extLst>
          </p:cNvPr>
          <p:cNvCxnSpPr>
            <a:cxnSpLocks/>
            <a:endCxn id="75" idx="2"/>
          </p:cNvCxnSpPr>
          <p:nvPr/>
        </p:nvCxnSpPr>
        <p:spPr>
          <a:xfrm rot="5400000" flipH="1" flipV="1">
            <a:off x="7073674" y="2357817"/>
            <a:ext cx="492733" cy="383703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row: Striped Right 115">
            <a:extLst>
              <a:ext uri="{FF2B5EF4-FFF2-40B4-BE49-F238E27FC236}">
                <a16:creationId xmlns:a16="http://schemas.microsoft.com/office/drawing/2014/main" xmlns="" id="{24E0B1C3-E048-4C79-AA62-2613F89EB971}"/>
              </a:ext>
            </a:extLst>
          </p:cNvPr>
          <p:cNvSpPr/>
          <p:nvPr/>
        </p:nvSpPr>
        <p:spPr>
          <a:xfrm>
            <a:off x="4707309" y="3306944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Arrow: Striped Right 116">
            <a:extLst>
              <a:ext uri="{FF2B5EF4-FFF2-40B4-BE49-F238E27FC236}">
                <a16:creationId xmlns:a16="http://schemas.microsoft.com/office/drawing/2014/main" xmlns="" id="{ED13E0D7-09B6-4A5F-84F6-E88C37F86BF3}"/>
              </a:ext>
            </a:extLst>
          </p:cNvPr>
          <p:cNvSpPr/>
          <p:nvPr/>
        </p:nvSpPr>
        <p:spPr>
          <a:xfrm>
            <a:off x="3906803" y="3308467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8" name="Arrow: Striped Right 117">
            <a:extLst>
              <a:ext uri="{FF2B5EF4-FFF2-40B4-BE49-F238E27FC236}">
                <a16:creationId xmlns:a16="http://schemas.microsoft.com/office/drawing/2014/main" xmlns="" id="{A8E50358-3056-4710-8085-0FE717FB8EA6}"/>
              </a:ext>
            </a:extLst>
          </p:cNvPr>
          <p:cNvSpPr/>
          <p:nvPr/>
        </p:nvSpPr>
        <p:spPr>
          <a:xfrm>
            <a:off x="5525115" y="3326264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Arrow: Striped Right 118">
            <a:extLst>
              <a:ext uri="{FF2B5EF4-FFF2-40B4-BE49-F238E27FC236}">
                <a16:creationId xmlns:a16="http://schemas.microsoft.com/office/drawing/2014/main" xmlns="" id="{3E20D7FD-B1EA-4FB0-B449-86F0CC3FF751}"/>
              </a:ext>
            </a:extLst>
          </p:cNvPr>
          <p:cNvSpPr/>
          <p:nvPr/>
        </p:nvSpPr>
        <p:spPr>
          <a:xfrm>
            <a:off x="6649867" y="3336334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xmlns="" id="{EC259BF5-DD4B-4F98-9F9F-AB20C56D246C}"/>
              </a:ext>
            </a:extLst>
          </p:cNvPr>
          <p:cNvSpPr/>
          <p:nvPr/>
        </p:nvSpPr>
        <p:spPr>
          <a:xfrm>
            <a:off x="8673568" y="2928380"/>
            <a:ext cx="963335" cy="458496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Arrow: Left-Right 120">
            <a:extLst>
              <a:ext uri="{FF2B5EF4-FFF2-40B4-BE49-F238E27FC236}">
                <a16:creationId xmlns:a16="http://schemas.microsoft.com/office/drawing/2014/main" xmlns="" id="{D36D66F8-1BF8-4175-B489-5C945E323173}"/>
              </a:ext>
            </a:extLst>
          </p:cNvPr>
          <p:cNvSpPr/>
          <p:nvPr/>
        </p:nvSpPr>
        <p:spPr>
          <a:xfrm>
            <a:off x="7435289" y="3321042"/>
            <a:ext cx="417263" cy="222376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09758B1-B651-47DE-9886-155112F81C2A}"/>
              </a:ext>
            </a:extLst>
          </p:cNvPr>
          <p:cNvSpPr/>
          <p:nvPr/>
        </p:nvSpPr>
        <p:spPr>
          <a:xfrm>
            <a:off x="7871194" y="2379072"/>
            <a:ext cx="836535" cy="189438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  <p:pic>
        <p:nvPicPr>
          <p:cNvPr id="76" name="Graphic 9">
            <a:extLst>
              <a:ext uri="{FF2B5EF4-FFF2-40B4-BE49-F238E27FC236}">
                <a16:creationId xmlns:a16="http://schemas.microsoft.com/office/drawing/2014/main" xmlns="" id="{C1761332-80FF-45C6-8AAD-51B64FBD8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23" y="4848122"/>
            <a:ext cx="438335" cy="43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Box 17">
            <a:extLst>
              <a:ext uri="{FF2B5EF4-FFF2-40B4-BE49-F238E27FC236}">
                <a16:creationId xmlns:a16="http://schemas.microsoft.com/office/drawing/2014/main" xmlns="" id="{E896726D-8E5F-4C20-AEB7-675ECF778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906" y="5273875"/>
            <a:ext cx="9526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Streams</a:t>
            </a:r>
          </a:p>
        </p:txBody>
      </p:sp>
      <p:pic>
        <p:nvPicPr>
          <p:cNvPr id="123" name="Graphic 14">
            <a:extLst>
              <a:ext uri="{FF2B5EF4-FFF2-40B4-BE49-F238E27FC236}">
                <a16:creationId xmlns:a16="http://schemas.microsoft.com/office/drawing/2014/main" xmlns="" id="{39020F31-BE0C-41C8-B07C-F1519B1C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89" y="4867508"/>
            <a:ext cx="438335" cy="43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Graphic 12">
            <a:extLst>
              <a:ext uri="{FF2B5EF4-FFF2-40B4-BE49-F238E27FC236}">
                <a16:creationId xmlns:a16="http://schemas.microsoft.com/office/drawing/2014/main" xmlns="" id="{E6FC0BB7-51A3-4A34-A37A-62437A02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94" y="3629892"/>
            <a:ext cx="424351" cy="42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extBox 19">
            <a:extLst>
              <a:ext uri="{FF2B5EF4-FFF2-40B4-BE49-F238E27FC236}">
                <a16:creationId xmlns:a16="http://schemas.microsoft.com/office/drawing/2014/main" xmlns="" id="{020BE05C-25CB-4163-90FB-E2115956A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36" y="3504962"/>
            <a:ext cx="9026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Kinesis</a:t>
            </a:r>
            <a:br>
              <a:rPr lang="en-US" altLang="en-US" dirty="0"/>
            </a:br>
            <a:r>
              <a:rPr lang="en-US" altLang="en-US" dirty="0"/>
              <a:t>Data Firehose</a:t>
            </a:r>
          </a:p>
        </p:txBody>
      </p:sp>
      <p:sp>
        <p:nvSpPr>
          <p:cNvPr id="126" name="TextBox 34">
            <a:extLst>
              <a:ext uri="{FF2B5EF4-FFF2-40B4-BE49-F238E27FC236}">
                <a16:creationId xmlns:a16="http://schemas.microsoft.com/office/drawing/2014/main" xmlns="" id="{08FE1FB4-77FA-4BEF-AA8D-9221E3D4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709" y="5252617"/>
            <a:ext cx="7275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Kinesis</a:t>
            </a:r>
            <a:br>
              <a:rPr lang="en-US" altLang="en-US" dirty="0"/>
            </a:br>
            <a:r>
              <a:rPr lang="en-US" altLang="en-US" dirty="0"/>
              <a:t>Data Analytics</a:t>
            </a:r>
          </a:p>
        </p:txBody>
      </p:sp>
      <p:sp>
        <p:nvSpPr>
          <p:cNvPr id="127" name="Arrow: Striped Right 126">
            <a:extLst>
              <a:ext uri="{FF2B5EF4-FFF2-40B4-BE49-F238E27FC236}">
                <a16:creationId xmlns:a16="http://schemas.microsoft.com/office/drawing/2014/main" xmlns="" id="{590BFD69-2268-440F-AC21-B11D75629680}"/>
              </a:ext>
            </a:extLst>
          </p:cNvPr>
          <p:cNvSpPr/>
          <p:nvPr/>
        </p:nvSpPr>
        <p:spPr>
          <a:xfrm rot="16200000">
            <a:off x="2218927" y="4348957"/>
            <a:ext cx="659187" cy="197806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9" name="Graphic 9">
            <a:extLst>
              <a:ext uri="{FF2B5EF4-FFF2-40B4-BE49-F238E27FC236}">
                <a16:creationId xmlns:a16="http://schemas.microsoft.com/office/drawing/2014/main" xmlns="" id="{47D7F745-8380-44C0-A66C-35622333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73" y="4848122"/>
            <a:ext cx="438335" cy="43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17">
            <a:extLst>
              <a:ext uri="{FF2B5EF4-FFF2-40B4-BE49-F238E27FC236}">
                <a16:creationId xmlns:a16="http://schemas.microsoft.com/office/drawing/2014/main" xmlns="" id="{883DED56-7723-4497-B745-8B580E886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056" y="5273875"/>
            <a:ext cx="9526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Streams</a:t>
            </a:r>
          </a:p>
        </p:txBody>
      </p:sp>
      <p:sp>
        <p:nvSpPr>
          <p:cNvPr id="131" name="Arrow: Striped Right 130">
            <a:extLst>
              <a:ext uri="{FF2B5EF4-FFF2-40B4-BE49-F238E27FC236}">
                <a16:creationId xmlns:a16="http://schemas.microsoft.com/office/drawing/2014/main" xmlns="" id="{89C579BE-A9F8-403C-A091-459C72C12C29}"/>
              </a:ext>
            </a:extLst>
          </p:cNvPr>
          <p:cNvSpPr/>
          <p:nvPr/>
        </p:nvSpPr>
        <p:spPr>
          <a:xfrm>
            <a:off x="2789229" y="4956318"/>
            <a:ext cx="461577" cy="275534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Arrow: Striped Right 131">
            <a:extLst>
              <a:ext uri="{FF2B5EF4-FFF2-40B4-BE49-F238E27FC236}">
                <a16:creationId xmlns:a16="http://schemas.microsoft.com/office/drawing/2014/main" xmlns="" id="{8D00A045-4E1E-4EAD-BD10-CAA8C5A8CD99}"/>
              </a:ext>
            </a:extLst>
          </p:cNvPr>
          <p:cNvSpPr/>
          <p:nvPr/>
        </p:nvSpPr>
        <p:spPr>
          <a:xfrm>
            <a:off x="3792667" y="4968152"/>
            <a:ext cx="461577" cy="275534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3" name="Graphic 23">
            <a:extLst>
              <a:ext uri="{FF2B5EF4-FFF2-40B4-BE49-F238E27FC236}">
                <a16:creationId xmlns:a16="http://schemas.microsoft.com/office/drawing/2014/main" xmlns="" id="{7AA8405B-3725-46CD-A7BA-38C4DE43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33" y="4874557"/>
            <a:ext cx="464628" cy="46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12">
            <a:extLst>
              <a:ext uri="{FF2B5EF4-FFF2-40B4-BE49-F238E27FC236}">
                <a16:creationId xmlns:a16="http://schemas.microsoft.com/office/drawing/2014/main" xmlns="" id="{683992AE-DB5D-411E-995D-9423DC16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529" y="5373213"/>
            <a:ext cx="939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DynamoDB</a:t>
            </a:r>
          </a:p>
        </p:txBody>
      </p:sp>
      <p:sp>
        <p:nvSpPr>
          <p:cNvPr id="135" name="Arrow: Striped Right 134">
            <a:extLst>
              <a:ext uri="{FF2B5EF4-FFF2-40B4-BE49-F238E27FC236}">
                <a16:creationId xmlns:a16="http://schemas.microsoft.com/office/drawing/2014/main" xmlns="" id="{32ED575B-2993-497F-8A0B-E4AD4B360C75}"/>
              </a:ext>
            </a:extLst>
          </p:cNvPr>
          <p:cNvSpPr/>
          <p:nvPr/>
        </p:nvSpPr>
        <p:spPr>
          <a:xfrm>
            <a:off x="4761632" y="4959170"/>
            <a:ext cx="461577" cy="275534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6" name="Arrow: Left-Right 135">
            <a:extLst>
              <a:ext uri="{FF2B5EF4-FFF2-40B4-BE49-F238E27FC236}">
                <a16:creationId xmlns:a16="http://schemas.microsoft.com/office/drawing/2014/main" xmlns="" id="{D2BDB009-7C30-42B4-91E6-513B36BB600B}"/>
              </a:ext>
            </a:extLst>
          </p:cNvPr>
          <p:cNvSpPr/>
          <p:nvPr/>
        </p:nvSpPr>
        <p:spPr>
          <a:xfrm>
            <a:off x="7390765" y="4962911"/>
            <a:ext cx="2213612" cy="309113"/>
          </a:xfrm>
          <a:prstGeom prst="leftRightArrow">
            <a:avLst>
              <a:gd name="adj1" fmla="val 50000"/>
              <a:gd name="adj2" fmla="val 10342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BF5B1708-FAD7-4725-A40E-241B490FDD97}"/>
              </a:ext>
            </a:extLst>
          </p:cNvPr>
          <p:cNvSpPr txBox="1"/>
          <p:nvPr/>
        </p:nvSpPr>
        <p:spPr>
          <a:xfrm>
            <a:off x="5009972" y="2364907"/>
            <a:ext cx="8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Data </a:t>
            </a:r>
          </a:p>
          <a:p>
            <a:r>
              <a:rPr lang="en-US" dirty="0"/>
              <a:t>Catalog </a:t>
            </a:r>
          </a:p>
          <a:p>
            <a:r>
              <a:rPr lang="en-US" dirty="0"/>
              <a:t>Crawler</a:t>
            </a:r>
          </a:p>
        </p:txBody>
      </p:sp>
      <p:sp>
        <p:nvSpPr>
          <p:cNvPr id="138" name="TextBox 12">
            <a:extLst>
              <a:ext uri="{FF2B5EF4-FFF2-40B4-BE49-F238E27FC236}">
                <a16:creationId xmlns:a16="http://schemas.microsoft.com/office/drawing/2014/main" xmlns="" id="{DF4DBA3D-A352-4728-B828-E3785E74B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203" y="5875696"/>
            <a:ext cx="25975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100" b="1" dirty="0">
                <a:solidFill>
                  <a:srgbClr val="002060"/>
                </a:solidFill>
              </a:rPr>
              <a:t>Real Time Reporting and Analytics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8FC94E5-EF4C-45CF-8EE1-7F2FCF8E1FA9}"/>
              </a:ext>
            </a:extLst>
          </p:cNvPr>
          <p:cNvSpPr/>
          <p:nvPr/>
        </p:nvSpPr>
        <p:spPr>
          <a:xfrm>
            <a:off x="686268" y="4760632"/>
            <a:ext cx="552648" cy="6269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TextBox 12">
            <a:extLst>
              <a:ext uri="{FF2B5EF4-FFF2-40B4-BE49-F238E27FC236}">
                <a16:creationId xmlns:a16="http://schemas.microsoft.com/office/drawing/2014/main" xmlns="" id="{C754A531-7FB0-4DF4-864E-88115A483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11" y="4927809"/>
            <a:ext cx="9391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Kafka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96883F-2D15-4EF0-AAEF-323A341344D4}"/>
              </a:ext>
            </a:extLst>
          </p:cNvPr>
          <p:cNvSpPr/>
          <p:nvPr/>
        </p:nvSpPr>
        <p:spPr>
          <a:xfrm>
            <a:off x="2104714" y="1698994"/>
            <a:ext cx="6976335" cy="443510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63" name="Arrow: Striped Right 62">
            <a:extLst>
              <a:ext uri="{FF2B5EF4-FFF2-40B4-BE49-F238E27FC236}">
                <a16:creationId xmlns:a16="http://schemas.microsoft.com/office/drawing/2014/main" xmlns="" id="{B094EE05-2D46-4542-BFBB-105DBC035506}"/>
              </a:ext>
            </a:extLst>
          </p:cNvPr>
          <p:cNvSpPr/>
          <p:nvPr/>
        </p:nvSpPr>
        <p:spPr>
          <a:xfrm>
            <a:off x="1362039" y="4800560"/>
            <a:ext cx="911442" cy="58705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TextBox 12">
            <a:extLst>
              <a:ext uri="{FF2B5EF4-FFF2-40B4-BE49-F238E27FC236}">
                <a16:creationId xmlns:a16="http://schemas.microsoft.com/office/drawing/2014/main" xmlns="" id="{A8958139-B482-4ECB-92A4-0EB5A7A33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26" y="6391843"/>
            <a:ext cx="357464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Kafka and Kinesis Streaming Platforms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D06C8C-D877-4231-85E2-384F9CC5BFB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97301" y="4848874"/>
            <a:ext cx="1174777" cy="55985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xmlns="" id="{2052533C-F003-4DFF-BF7D-E565FBD86687}"/>
              </a:ext>
            </a:extLst>
          </p:cNvPr>
          <p:cNvSpPr/>
          <p:nvPr/>
        </p:nvSpPr>
        <p:spPr>
          <a:xfrm>
            <a:off x="5721898" y="4995182"/>
            <a:ext cx="436242" cy="22131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24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CBD6A9-1B7F-4B18-AD91-EB9568E94F19}"/>
              </a:ext>
            </a:extLst>
          </p:cNvPr>
          <p:cNvSpPr/>
          <p:nvPr/>
        </p:nvSpPr>
        <p:spPr>
          <a:xfrm>
            <a:off x="1654745" y="834651"/>
            <a:ext cx="8225850" cy="513884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20761D0-17EA-40FB-A084-37199FE880F9}"/>
              </a:ext>
            </a:extLst>
          </p:cNvPr>
          <p:cNvSpPr/>
          <p:nvPr/>
        </p:nvSpPr>
        <p:spPr>
          <a:xfrm>
            <a:off x="6088726" y="1886731"/>
            <a:ext cx="1639457" cy="33414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20" b="1" dirty="0">
              <a:solidFill>
                <a:schemeClr val="bg2"/>
              </a:solidFill>
            </a:endParaRPr>
          </a:p>
        </p:txBody>
      </p:sp>
      <p:pic>
        <p:nvPicPr>
          <p:cNvPr id="12" name="Picture 118">
            <a:extLst>
              <a:ext uri="{FF2B5EF4-FFF2-40B4-BE49-F238E27FC236}">
                <a16:creationId xmlns:a16="http://schemas.microsoft.com/office/drawing/2014/main" xmlns="" id="{5639D94B-3766-44C8-9A3D-32F672926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258" y="2615519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8">
            <a:extLst>
              <a:ext uri="{FF2B5EF4-FFF2-40B4-BE49-F238E27FC236}">
                <a16:creationId xmlns:a16="http://schemas.microsoft.com/office/drawing/2014/main" xmlns="" id="{F8870292-4F7D-4A76-B6F9-5B686A313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116" y="4089469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8">
            <a:extLst>
              <a:ext uri="{FF2B5EF4-FFF2-40B4-BE49-F238E27FC236}">
                <a16:creationId xmlns:a16="http://schemas.microsoft.com/office/drawing/2014/main" xmlns="" id="{A60E0B8F-8AE1-45DA-B3D3-BA68DCB4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97" y="2695317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E67DB9A-0406-4CF4-A241-668825BB5164}"/>
              </a:ext>
            </a:extLst>
          </p:cNvPr>
          <p:cNvSpPr/>
          <p:nvPr/>
        </p:nvSpPr>
        <p:spPr>
          <a:xfrm>
            <a:off x="3155852" y="4558691"/>
            <a:ext cx="1435263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Machine Learning Model 1….n</a:t>
            </a: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xmlns="" id="{FFA91372-4F92-4674-9C12-E4ECECB16F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980" y="969881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2">
            <a:extLst>
              <a:ext uri="{FF2B5EF4-FFF2-40B4-BE49-F238E27FC236}">
                <a16:creationId xmlns:a16="http://schemas.microsoft.com/office/drawing/2014/main" xmlns="" id="{D53DFE7D-145B-4AF6-AF1A-57D4EAF9B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79" y="962759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xmlns="" id="{520F7153-B933-4B3A-982B-4A999A492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262" y="958117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2">
            <a:extLst>
              <a:ext uri="{FF2B5EF4-FFF2-40B4-BE49-F238E27FC236}">
                <a16:creationId xmlns:a16="http://schemas.microsoft.com/office/drawing/2014/main" xmlns="" id="{4029A383-D381-4E32-AF0F-A48113175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433" y="966320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732476" y="1318316"/>
            <a:ext cx="1919147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      Internal &amp; External users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4E96EDE-AFDE-4F33-B0A5-2DAF3697104E}"/>
              </a:ext>
            </a:extLst>
          </p:cNvPr>
          <p:cNvSpPr/>
          <p:nvPr/>
        </p:nvSpPr>
        <p:spPr>
          <a:xfrm>
            <a:off x="10073399" y="1753607"/>
            <a:ext cx="1528223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</a:t>
            </a:r>
            <a:r>
              <a:rPr lang="en-IN" sz="1167" b="1" dirty="0">
                <a:solidFill>
                  <a:srgbClr val="008080"/>
                </a:solidFill>
              </a:rPr>
              <a:t>Visualization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238B3E11-CE5A-4E33-8AA0-A46FB218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84" y="290474"/>
            <a:ext cx="8225911" cy="414191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CPaaS As-Is Architecture with Data Flow Diagram</a:t>
            </a:r>
            <a:endParaRPr lang="en-IN" sz="2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32C8F74-7093-4CF7-BCEC-6711E44C7265}"/>
              </a:ext>
            </a:extLst>
          </p:cNvPr>
          <p:cNvSpPr/>
          <p:nvPr/>
        </p:nvSpPr>
        <p:spPr>
          <a:xfrm>
            <a:off x="391371" y="4205526"/>
            <a:ext cx="951054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HR Data</a:t>
            </a:r>
          </a:p>
          <a:p>
            <a:pPr algn="ctr"/>
            <a:r>
              <a:rPr lang="en-IN" sz="1167" dirty="0">
                <a:solidFill>
                  <a:srgbClr val="0070C0"/>
                </a:solidFill>
              </a:rPr>
              <a:t>.csv &amp; xl files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B104355-45A9-41E4-847F-67AA9FDCE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04" y="2931044"/>
            <a:ext cx="873672" cy="826916"/>
          </a:xfrm>
          <a:prstGeom prst="roundRect">
            <a:avLst>
              <a:gd name="adj" fmla="val 16667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2F56C735-05DA-49EC-AA64-1A953E9E9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88" y="3023193"/>
            <a:ext cx="296636" cy="29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9E8284-CAA8-4BBC-B4EE-E7A2A3D44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616" y="2204546"/>
            <a:ext cx="531510" cy="5882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0" name="AutoShape 53">
            <a:extLst>
              <a:ext uri="{FF2B5EF4-FFF2-40B4-BE49-F238E27FC236}">
                <a16:creationId xmlns:a16="http://schemas.microsoft.com/office/drawing/2014/main" xmlns="" id="{7D12ACC2-C46C-4C42-BFBA-0A6FA9310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440" y="4395560"/>
            <a:ext cx="1134885" cy="311720"/>
          </a:xfrm>
          <a:prstGeom prst="can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900" dirty="0">
                <a:solidFill>
                  <a:srgbClr val="000099"/>
                </a:solidFill>
              </a:rPr>
              <a:t>Maste-CPaaS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B42DFF3-5C5C-4AB1-AF86-A586B4406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656" y="2312897"/>
            <a:ext cx="1096621" cy="405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ADED7BB-FA9D-45B8-ADA4-35FF17EA0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932" y="3757960"/>
            <a:ext cx="755605" cy="8343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FE1090F-21FC-4ABE-8B44-51DA5AC87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960" y="2710149"/>
            <a:ext cx="802760" cy="47868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E073F4D0-8B62-4E28-8B59-7E5E5D29D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5096" y="4238832"/>
            <a:ext cx="1059396" cy="443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BAFB173B-274D-4A91-8B99-D6DAA6F9A46A}"/>
              </a:ext>
            </a:extLst>
          </p:cNvPr>
          <p:cNvSpPr/>
          <p:nvPr/>
        </p:nvSpPr>
        <p:spPr>
          <a:xfrm>
            <a:off x="1766803" y="5495267"/>
            <a:ext cx="8066508" cy="28092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0" b="1" dirty="0">
                <a:solidFill>
                  <a:schemeClr val="bg2"/>
                </a:solidFill>
              </a:rPr>
              <a:t>IBM Cloud DB and Foundation Services</a:t>
            </a:r>
            <a:endParaRPr lang="en-US" sz="840" b="1" dirty="0">
              <a:solidFill>
                <a:schemeClr val="bg2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E12591E3-68C0-4016-9DFA-F132BD75BB04}"/>
              </a:ext>
            </a:extLst>
          </p:cNvPr>
          <p:cNvCxnSpPr>
            <a:cxnSpLocks/>
          </p:cNvCxnSpPr>
          <p:nvPr/>
        </p:nvCxnSpPr>
        <p:spPr>
          <a:xfrm rot="10800000" flipH="1">
            <a:off x="8722224" y="2949493"/>
            <a:ext cx="257864" cy="1511054"/>
          </a:xfrm>
          <a:prstGeom prst="bentConnector3">
            <a:avLst>
              <a:gd name="adj1" fmla="val -70182"/>
            </a:avLst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Arrow: Right 77">
            <a:extLst>
              <a:ext uri="{FF2B5EF4-FFF2-40B4-BE49-F238E27FC236}">
                <a16:creationId xmlns:a16="http://schemas.microsoft.com/office/drawing/2014/main" xmlns="" id="{A64127F3-02FE-4724-AE77-6D3314222EB3}"/>
              </a:ext>
            </a:extLst>
          </p:cNvPr>
          <p:cNvSpPr/>
          <p:nvPr/>
        </p:nvSpPr>
        <p:spPr>
          <a:xfrm>
            <a:off x="9728221" y="2883995"/>
            <a:ext cx="391979" cy="17452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xmlns="" id="{D4D7BA53-CAF7-425E-968A-4AC1152D4D06}"/>
              </a:ext>
            </a:extLst>
          </p:cNvPr>
          <p:cNvSpPr/>
          <p:nvPr/>
        </p:nvSpPr>
        <p:spPr>
          <a:xfrm>
            <a:off x="9706888" y="4386483"/>
            <a:ext cx="447466" cy="17452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DC645DCF-1670-4F58-B0C1-CD2884C2D3B3}"/>
              </a:ext>
            </a:extLst>
          </p:cNvPr>
          <p:cNvSpPr/>
          <p:nvPr/>
        </p:nvSpPr>
        <p:spPr>
          <a:xfrm>
            <a:off x="2511347" y="1767091"/>
            <a:ext cx="1265300" cy="63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 BOT Automation</a:t>
            </a:r>
          </a:p>
          <a:p>
            <a:pPr algn="ctr"/>
            <a:r>
              <a:rPr lang="en-IN" sz="1167" dirty="0">
                <a:solidFill>
                  <a:srgbClr val="0070C0"/>
                </a:solidFill>
              </a:rPr>
              <a:t>3 Times a day</a:t>
            </a:r>
          </a:p>
          <a:p>
            <a:pPr algn="ctr"/>
            <a:endParaRPr lang="en-IN" sz="1167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35A83EE-1C62-4D61-B7D9-4774F705F4C3}"/>
              </a:ext>
            </a:extLst>
          </p:cNvPr>
          <p:cNvSpPr/>
          <p:nvPr/>
        </p:nvSpPr>
        <p:spPr>
          <a:xfrm>
            <a:off x="10392064" y="3855635"/>
            <a:ext cx="906017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Dashboards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1181395D-99B8-471A-A722-932FC5156C23}"/>
              </a:ext>
            </a:extLst>
          </p:cNvPr>
          <p:cNvSpPr/>
          <p:nvPr/>
        </p:nvSpPr>
        <p:spPr>
          <a:xfrm>
            <a:off x="10082757" y="2173359"/>
            <a:ext cx="1558813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PTM Dashboard &amp; Reports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6F19639F-2D4D-4140-9292-8F81503F1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721" y="1888842"/>
            <a:ext cx="1050823" cy="4503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4" name="Arrow: Right 83">
            <a:extLst>
              <a:ext uri="{FF2B5EF4-FFF2-40B4-BE49-F238E27FC236}">
                <a16:creationId xmlns:a16="http://schemas.microsoft.com/office/drawing/2014/main" xmlns="" id="{F4F959C9-44EF-4ED1-A61A-19DBCCB0EC1A}"/>
              </a:ext>
            </a:extLst>
          </p:cNvPr>
          <p:cNvSpPr/>
          <p:nvPr/>
        </p:nvSpPr>
        <p:spPr>
          <a:xfrm rot="5400000">
            <a:off x="538573" y="2567635"/>
            <a:ext cx="580603" cy="19733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xmlns="" id="{591D1F51-305D-433A-B55D-36DF40C6614E}"/>
              </a:ext>
            </a:extLst>
          </p:cNvPr>
          <p:cNvSpPr/>
          <p:nvPr/>
        </p:nvSpPr>
        <p:spPr>
          <a:xfrm rot="16200000">
            <a:off x="7854394" y="3414564"/>
            <a:ext cx="192070" cy="452329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8B8A5BB-937F-46F7-BB42-562BB385B6B6}"/>
              </a:ext>
            </a:extLst>
          </p:cNvPr>
          <p:cNvSpPr/>
          <p:nvPr/>
        </p:nvSpPr>
        <p:spPr>
          <a:xfrm>
            <a:off x="77957" y="1439833"/>
            <a:ext cx="1614350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b="1" dirty="0">
                <a:solidFill>
                  <a:srgbClr val="008080"/>
                </a:solidFill>
              </a:rPr>
              <a:t>ATS System </a:t>
            </a:r>
          </a:p>
          <a:p>
            <a:pPr algn="ctr"/>
            <a:r>
              <a:rPr lang="en-IN" sz="1000" dirty="0">
                <a:solidFill>
                  <a:srgbClr val="0070C0"/>
                </a:solidFill>
              </a:rPr>
              <a:t>(HR Tool)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8C387AA4-863C-4092-9001-C71CE7C007D0}"/>
              </a:ext>
            </a:extLst>
          </p:cNvPr>
          <p:cNvSpPr/>
          <p:nvPr/>
        </p:nvSpPr>
        <p:spPr>
          <a:xfrm>
            <a:off x="368003" y="2338268"/>
            <a:ext cx="848309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Taleo - OBI</a:t>
            </a:r>
          </a:p>
        </p:txBody>
      </p:sp>
      <p:sp>
        <p:nvSpPr>
          <p:cNvPr id="120" name="Arrow: Up-Down 119">
            <a:extLst>
              <a:ext uri="{FF2B5EF4-FFF2-40B4-BE49-F238E27FC236}">
                <a16:creationId xmlns:a16="http://schemas.microsoft.com/office/drawing/2014/main" xmlns="" id="{6D6A690A-BA78-4930-A386-6395CCF96D0F}"/>
              </a:ext>
            </a:extLst>
          </p:cNvPr>
          <p:cNvSpPr/>
          <p:nvPr/>
        </p:nvSpPr>
        <p:spPr>
          <a:xfrm rot="16200000">
            <a:off x="5916767" y="2382720"/>
            <a:ext cx="130356" cy="264414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D06CD43C-21E6-4E1D-89A4-F7085889B5F8}"/>
              </a:ext>
            </a:extLst>
          </p:cNvPr>
          <p:cNvSpPr/>
          <p:nvPr/>
        </p:nvSpPr>
        <p:spPr>
          <a:xfrm>
            <a:off x="3922139" y="2058419"/>
            <a:ext cx="405754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CE2133EC-8803-4A07-98EB-54B91779C861}"/>
              </a:ext>
            </a:extLst>
          </p:cNvPr>
          <p:cNvSpPr/>
          <p:nvPr/>
        </p:nvSpPr>
        <p:spPr>
          <a:xfrm>
            <a:off x="4811269" y="2037392"/>
            <a:ext cx="1062794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SQL Functions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xmlns="" id="{5A50D88C-9945-4A4A-8AD3-31F6D33065EB}"/>
              </a:ext>
            </a:extLst>
          </p:cNvPr>
          <p:cNvCxnSpPr>
            <a:cxnSpLocks/>
            <a:stCxn id="110" idx="2"/>
            <a:endCxn id="71" idx="0"/>
          </p:cNvCxnSpPr>
          <p:nvPr/>
        </p:nvCxnSpPr>
        <p:spPr>
          <a:xfrm>
            <a:off x="4071103" y="2722707"/>
            <a:ext cx="3632" cy="1035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8CD1CCA9-CD25-4E8B-94BE-E661976A66C1}"/>
              </a:ext>
            </a:extLst>
          </p:cNvPr>
          <p:cNvSpPr txBox="1"/>
          <p:nvPr/>
        </p:nvSpPr>
        <p:spPr>
          <a:xfrm>
            <a:off x="2502178" y="2593750"/>
            <a:ext cx="227629" cy="25391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D69E5911-3634-44F3-8E5D-D910CCBAF4DE}"/>
              </a:ext>
            </a:extLst>
          </p:cNvPr>
          <p:cNvSpPr txBox="1"/>
          <p:nvPr/>
        </p:nvSpPr>
        <p:spPr>
          <a:xfrm>
            <a:off x="3740854" y="2815086"/>
            <a:ext cx="231172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19705D0F-A9FF-4E8D-A321-18373AA272CF}"/>
              </a:ext>
            </a:extLst>
          </p:cNvPr>
          <p:cNvSpPr txBox="1"/>
          <p:nvPr/>
        </p:nvSpPr>
        <p:spPr>
          <a:xfrm>
            <a:off x="4498770" y="2565730"/>
            <a:ext cx="231172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3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8D488290-8DFA-4AFF-A8E0-01A15C5ECCD3}"/>
              </a:ext>
            </a:extLst>
          </p:cNvPr>
          <p:cNvCxnSpPr>
            <a:cxnSpLocks/>
          </p:cNvCxnSpPr>
          <p:nvPr/>
        </p:nvCxnSpPr>
        <p:spPr>
          <a:xfrm>
            <a:off x="3178067" y="2792835"/>
            <a:ext cx="0" cy="2711492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Arrow: Right 138">
            <a:extLst>
              <a:ext uri="{FF2B5EF4-FFF2-40B4-BE49-F238E27FC236}">
                <a16:creationId xmlns:a16="http://schemas.microsoft.com/office/drawing/2014/main" xmlns="" id="{AC939CB7-F8F8-42CE-B59F-8492E60793B2}"/>
              </a:ext>
            </a:extLst>
          </p:cNvPr>
          <p:cNvSpPr/>
          <p:nvPr/>
        </p:nvSpPr>
        <p:spPr>
          <a:xfrm>
            <a:off x="3111378" y="4052608"/>
            <a:ext cx="585551" cy="220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xmlns="" id="{D5451413-ADE0-45CF-A303-B669ADC6A139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1241676" y="2470386"/>
            <a:ext cx="1610124" cy="874116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DCD94A9A-602B-46EC-8C50-30C9E52284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803" y="932216"/>
            <a:ext cx="1689640" cy="36416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6D81168C-62A2-482C-A558-E9B3F8580C41}"/>
              </a:ext>
            </a:extLst>
          </p:cNvPr>
          <p:cNvSpPr txBox="1"/>
          <p:nvPr/>
        </p:nvSpPr>
        <p:spPr>
          <a:xfrm>
            <a:off x="2155291" y="1182145"/>
            <a:ext cx="1162612" cy="271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167">
                <a:solidFill>
                  <a:srgbClr val="0070C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Private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CCF8D7-8071-4CBB-8E3D-0BE39513A4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7634" y="3809699"/>
            <a:ext cx="538289" cy="707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DD7CAC3-52F0-4A8F-B6DF-444AF7A383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8169" y="4765355"/>
            <a:ext cx="1341389" cy="281948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575D4BB2-D7D4-4B85-8E0E-1FC480F9ACC5}"/>
              </a:ext>
            </a:extLst>
          </p:cNvPr>
          <p:cNvSpPr/>
          <p:nvPr/>
        </p:nvSpPr>
        <p:spPr>
          <a:xfrm>
            <a:off x="6355781" y="3337374"/>
            <a:ext cx="1152282" cy="912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xmlns="" id="{367D311F-5D3D-4148-B8E6-F503F383F8B0}"/>
              </a:ext>
            </a:extLst>
          </p:cNvPr>
          <p:cNvSpPr/>
          <p:nvPr/>
        </p:nvSpPr>
        <p:spPr>
          <a:xfrm rot="16200000">
            <a:off x="6792876" y="3665483"/>
            <a:ext cx="230832" cy="23772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" name="AutoShape 53">
            <a:extLst>
              <a:ext uri="{FF2B5EF4-FFF2-40B4-BE49-F238E27FC236}">
                <a16:creationId xmlns:a16="http://schemas.microsoft.com/office/drawing/2014/main" xmlns="" id="{A0D51FE3-B4B8-4DFF-9431-43F9BF2D7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279" y="3848193"/>
            <a:ext cx="761753" cy="247269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900" dirty="0">
                <a:solidFill>
                  <a:srgbClr val="000099"/>
                </a:solidFill>
              </a:rPr>
              <a:t>Landing</a:t>
            </a:r>
          </a:p>
        </p:txBody>
      </p:sp>
      <p:sp>
        <p:nvSpPr>
          <p:cNvPr id="105" name="AutoShape 53">
            <a:extLst>
              <a:ext uri="{FF2B5EF4-FFF2-40B4-BE49-F238E27FC236}">
                <a16:creationId xmlns:a16="http://schemas.microsoft.com/office/drawing/2014/main" xmlns="" id="{B825D1A4-873A-49B7-99B2-7D2574B6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720" y="3453600"/>
            <a:ext cx="750842" cy="230833"/>
          </a:xfrm>
          <a:prstGeom prst="can">
            <a:avLst>
              <a:gd name="adj" fmla="val 33253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900" dirty="0">
                <a:solidFill>
                  <a:srgbClr val="000099"/>
                </a:solidFill>
              </a:rPr>
              <a:t>Staging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xmlns="" id="{6D356665-A681-4AB5-AD68-A2972B2D10D6}"/>
              </a:ext>
            </a:extLst>
          </p:cNvPr>
          <p:cNvSpPr/>
          <p:nvPr/>
        </p:nvSpPr>
        <p:spPr>
          <a:xfrm>
            <a:off x="6338169" y="2187976"/>
            <a:ext cx="1152282" cy="912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xmlns="" id="{1A533170-2632-4C1C-BCCD-927CC7F7E5B4}"/>
              </a:ext>
            </a:extLst>
          </p:cNvPr>
          <p:cNvSpPr/>
          <p:nvPr/>
        </p:nvSpPr>
        <p:spPr>
          <a:xfrm rot="16200000">
            <a:off x="6821618" y="2526623"/>
            <a:ext cx="230832" cy="23772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8" name="AutoShape 53">
            <a:extLst>
              <a:ext uri="{FF2B5EF4-FFF2-40B4-BE49-F238E27FC236}">
                <a16:creationId xmlns:a16="http://schemas.microsoft.com/office/drawing/2014/main" xmlns="" id="{7025DEC7-CEFC-4EAB-8D5A-16BDD79D4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021" y="2709333"/>
            <a:ext cx="761753" cy="247269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900" dirty="0">
                <a:solidFill>
                  <a:srgbClr val="000099"/>
                </a:solidFill>
              </a:rPr>
              <a:t>Data Science</a:t>
            </a:r>
          </a:p>
        </p:txBody>
      </p:sp>
      <p:sp>
        <p:nvSpPr>
          <p:cNvPr id="109" name="AutoShape 53">
            <a:extLst>
              <a:ext uri="{FF2B5EF4-FFF2-40B4-BE49-F238E27FC236}">
                <a16:creationId xmlns:a16="http://schemas.microsoft.com/office/drawing/2014/main" xmlns="" id="{764EAA7C-610E-4230-95FA-17606F2EE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462" y="2314740"/>
            <a:ext cx="750842" cy="230833"/>
          </a:xfrm>
          <a:prstGeom prst="can">
            <a:avLst>
              <a:gd name="adj" fmla="val 33253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900" dirty="0">
                <a:solidFill>
                  <a:srgbClr val="000099"/>
                </a:solidFill>
              </a:rPr>
              <a:t>Target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DA65A428-F642-4199-82CE-D160E86333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3294" y="2287590"/>
            <a:ext cx="755618" cy="4351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2" name="Arrow: Up-Down 111">
            <a:extLst>
              <a:ext uri="{FF2B5EF4-FFF2-40B4-BE49-F238E27FC236}">
                <a16:creationId xmlns:a16="http://schemas.microsoft.com/office/drawing/2014/main" xmlns="" id="{2A5494BF-5158-4B80-8748-D6E9E00D8E8B}"/>
              </a:ext>
            </a:extLst>
          </p:cNvPr>
          <p:cNvSpPr/>
          <p:nvPr/>
        </p:nvSpPr>
        <p:spPr>
          <a:xfrm rot="16200000">
            <a:off x="5129716" y="3357156"/>
            <a:ext cx="253917" cy="1614168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1BAD799-D611-41B5-BDE1-9EF300B224DA}"/>
              </a:ext>
            </a:extLst>
          </p:cNvPr>
          <p:cNvCxnSpPr>
            <a:cxnSpLocks/>
            <a:stCxn id="2" idx="3"/>
            <a:endCxn id="110" idx="1"/>
          </p:cNvCxnSpPr>
          <p:nvPr/>
        </p:nvCxnSpPr>
        <p:spPr>
          <a:xfrm>
            <a:off x="3412126" y="2498691"/>
            <a:ext cx="281168" cy="64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xmlns="" id="{BFAE4A45-84BA-4A8A-90F3-4C0D72E92C45}"/>
              </a:ext>
            </a:extLst>
          </p:cNvPr>
          <p:cNvCxnSpPr>
            <a:cxnSpLocks/>
          </p:cNvCxnSpPr>
          <p:nvPr/>
        </p:nvCxnSpPr>
        <p:spPr>
          <a:xfrm>
            <a:off x="4458707" y="2476380"/>
            <a:ext cx="281168" cy="64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Bent 64">
            <a:extLst>
              <a:ext uri="{FF2B5EF4-FFF2-40B4-BE49-F238E27FC236}">
                <a16:creationId xmlns:a16="http://schemas.microsoft.com/office/drawing/2014/main" xmlns="" id="{2CEE024C-825A-474D-8C81-ECEA3C43FAD3}"/>
              </a:ext>
            </a:extLst>
          </p:cNvPr>
          <p:cNvSpPr/>
          <p:nvPr/>
        </p:nvSpPr>
        <p:spPr>
          <a:xfrm flipV="1">
            <a:off x="711344" y="3778955"/>
            <a:ext cx="1790834" cy="512001"/>
          </a:xfrm>
          <a:prstGeom prst="ben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818A35E5-7E2A-433C-8C70-E8BE84EEADC5}"/>
              </a:ext>
            </a:extLst>
          </p:cNvPr>
          <p:cNvSpPr/>
          <p:nvPr/>
        </p:nvSpPr>
        <p:spPr>
          <a:xfrm>
            <a:off x="8169381" y="3292905"/>
            <a:ext cx="802760" cy="55222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Business Services</a:t>
            </a:r>
          </a:p>
        </p:txBody>
      </p:sp>
      <p:sp>
        <p:nvSpPr>
          <p:cNvPr id="142" name="Arrow: Up-Down 141">
            <a:extLst>
              <a:ext uri="{FF2B5EF4-FFF2-40B4-BE49-F238E27FC236}">
                <a16:creationId xmlns:a16="http://schemas.microsoft.com/office/drawing/2014/main" xmlns="" id="{185D48E7-5629-4FEE-8DE1-D32985FA7425}"/>
              </a:ext>
            </a:extLst>
          </p:cNvPr>
          <p:cNvSpPr/>
          <p:nvPr/>
        </p:nvSpPr>
        <p:spPr>
          <a:xfrm rot="10800000">
            <a:off x="6840693" y="3045251"/>
            <a:ext cx="160573" cy="295724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xmlns="" id="{B4F39615-208C-472B-B190-CB8577E0DBBC}"/>
              </a:ext>
            </a:extLst>
          </p:cNvPr>
          <p:cNvSpPr/>
          <p:nvPr/>
        </p:nvSpPr>
        <p:spPr>
          <a:xfrm rot="10800000">
            <a:off x="6840693" y="4152943"/>
            <a:ext cx="186463" cy="324546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xmlns="" id="{CD600906-DD52-435F-9A2E-025856921E3E}"/>
              </a:ext>
            </a:extLst>
          </p:cNvPr>
          <p:cNvSpPr/>
          <p:nvPr/>
        </p:nvSpPr>
        <p:spPr>
          <a:xfrm>
            <a:off x="1262196" y="1020731"/>
            <a:ext cx="8541490" cy="5708842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xmlns="" id="{5888BCEC-5732-40AD-9B13-DDF8FF8FE5A6}"/>
              </a:ext>
            </a:extLst>
          </p:cNvPr>
          <p:cNvSpPr/>
          <p:nvPr/>
        </p:nvSpPr>
        <p:spPr>
          <a:xfrm rot="16200000">
            <a:off x="4483421" y="2663656"/>
            <a:ext cx="434768" cy="5406663"/>
          </a:xfrm>
          <a:prstGeom prst="roundRect">
            <a:avLst>
              <a:gd name="adj" fmla="val 1276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70B95750-EFE1-49B6-9FFE-0258773353CB}"/>
              </a:ext>
            </a:extLst>
          </p:cNvPr>
          <p:cNvSpPr/>
          <p:nvPr/>
        </p:nvSpPr>
        <p:spPr>
          <a:xfrm>
            <a:off x="6352923" y="3538339"/>
            <a:ext cx="969182" cy="115765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8">
            <a:extLst>
              <a:ext uri="{FF2B5EF4-FFF2-40B4-BE49-F238E27FC236}">
                <a16:creationId xmlns:a16="http://schemas.microsoft.com/office/drawing/2014/main" xmlns="" id="{5639D94B-3766-44C8-9A3D-32F672926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82" y="3107832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8">
            <a:extLst>
              <a:ext uri="{FF2B5EF4-FFF2-40B4-BE49-F238E27FC236}">
                <a16:creationId xmlns:a16="http://schemas.microsoft.com/office/drawing/2014/main" xmlns="" id="{F8870292-4F7D-4A76-B6F9-5B686A313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778" y="4794696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8">
            <a:extLst>
              <a:ext uri="{FF2B5EF4-FFF2-40B4-BE49-F238E27FC236}">
                <a16:creationId xmlns:a16="http://schemas.microsoft.com/office/drawing/2014/main" xmlns="" id="{A60E0B8F-8AE1-45DA-B3D3-BA68DCB4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221" y="3187630"/>
            <a:ext cx="1484507" cy="8493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4575557" y="6198565"/>
            <a:ext cx="1545958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Data wrangling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E67DB9A-0406-4CF4-A241-668825BB5164}"/>
              </a:ext>
            </a:extLst>
          </p:cNvPr>
          <p:cNvSpPr/>
          <p:nvPr/>
        </p:nvSpPr>
        <p:spPr>
          <a:xfrm>
            <a:off x="4035005" y="4598805"/>
            <a:ext cx="1028404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Model 1….n</a:t>
            </a:r>
          </a:p>
        </p:txBody>
      </p:sp>
      <p:pic>
        <p:nvPicPr>
          <p:cNvPr id="33" name="Picture 52">
            <a:extLst>
              <a:ext uri="{FF2B5EF4-FFF2-40B4-BE49-F238E27FC236}">
                <a16:creationId xmlns:a16="http://schemas.microsoft.com/office/drawing/2014/main" xmlns="" id="{FFA91372-4F92-4674-9C12-E4ECECB16F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686" y="1371541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2">
            <a:extLst>
              <a:ext uri="{FF2B5EF4-FFF2-40B4-BE49-F238E27FC236}">
                <a16:creationId xmlns:a16="http://schemas.microsoft.com/office/drawing/2014/main" xmlns="" id="{D53DFE7D-145B-4AF6-AF1A-57D4EAF9B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85" y="1364419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xmlns="" id="{520F7153-B933-4B3A-982B-4A999A492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968" y="1359777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2">
            <a:extLst>
              <a:ext uri="{FF2B5EF4-FFF2-40B4-BE49-F238E27FC236}">
                <a16:creationId xmlns:a16="http://schemas.microsoft.com/office/drawing/2014/main" xmlns="" id="{4029A383-D381-4E32-AF0F-A48113175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139" y="1367980"/>
            <a:ext cx="50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459737" y="1081428"/>
            <a:ext cx="2018289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      Internal &amp; External users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4E96EDE-AFDE-4F33-B0A5-2DAF3697104E}"/>
              </a:ext>
            </a:extLst>
          </p:cNvPr>
          <p:cNvSpPr/>
          <p:nvPr/>
        </p:nvSpPr>
        <p:spPr>
          <a:xfrm>
            <a:off x="9638127" y="1860963"/>
            <a:ext cx="1845807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Visualization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238B3E11-CE5A-4E33-8AA0-A46FB218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64" y="290474"/>
            <a:ext cx="11337079" cy="414191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CPaaS As-Is Architecture with Data Flow Diagram</a:t>
            </a:r>
            <a:endParaRPr lang="en-IN" sz="2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32C8F74-7093-4CF7-BCEC-6711E44C7265}"/>
              </a:ext>
            </a:extLst>
          </p:cNvPr>
          <p:cNvSpPr/>
          <p:nvPr/>
        </p:nvSpPr>
        <p:spPr>
          <a:xfrm>
            <a:off x="472701" y="4645562"/>
            <a:ext cx="951054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HR Data</a:t>
            </a:r>
          </a:p>
          <a:p>
            <a:pPr algn="ctr"/>
            <a:r>
              <a:rPr lang="en-IN" sz="1167" dirty="0">
                <a:solidFill>
                  <a:srgbClr val="0070C0"/>
                </a:solidFill>
              </a:rPr>
              <a:t>.csv &amp; xl files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B104355-45A9-41E4-847F-67AA9FDCE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66" y="3955079"/>
            <a:ext cx="758131" cy="619786"/>
          </a:xfrm>
          <a:prstGeom prst="roundRect">
            <a:avLst>
              <a:gd name="adj" fmla="val 16667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2F56C735-05DA-49EC-AA64-1A953E9E9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06" y="4061403"/>
            <a:ext cx="296636" cy="29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9E8284-CAA8-4BBC-B4EE-E7A2A3D44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842" y="2216828"/>
            <a:ext cx="531510" cy="5882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6" name="AutoShape 53">
            <a:extLst>
              <a:ext uri="{FF2B5EF4-FFF2-40B4-BE49-F238E27FC236}">
                <a16:creationId xmlns:a16="http://schemas.microsoft.com/office/drawing/2014/main" xmlns="" id="{60D5941F-7F2F-44B5-AEF7-7EF17A0A2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504" y="4209209"/>
            <a:ext cx="693368" cy="292959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50" name="AutoShape 53">
            <a:extLst>
              <a:ext uri="{FF2B5EF4-FFF2-40B4-BE49-F238E27FC236}">
                <a16:creationId xmlns:a16="http://schemas.microsoft.com/office/drawing/2014/main" xmlns="" id="{7D12ACC2-C46C-4C42-BFBA-0A6FA9310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225" y="5239125"/>
            <a:ext cx="991578" cy="275064"/>
          </a:xfrm>
          <a:prstGeom prst="can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xmlns="" id="{3BD620BE-2EE0-4F0E-8968-732FF859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547" y="5272465"/>
            <a:ext cx="92604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/>
              <a:t>Master-cpaas</a:t>
            </a:r>
            <a:endParaRPr lang="en-US" altLang="en-US" sz="1200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xmlns="" id="{942A54B5-A204-4733-B112-EE639CFF4C03}"/>
              </a:ext>
            </a:extLst>
          </p:cNvPr>
          <p:cNvSpPr/>
          <p:nvPr/>
        </p:nvSpPr>
        <p:spPr>
          <a:xfrm>
            <a:off x="1297608" y="4240903"/>
            <a:ext cx="715397" cy="12570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B42DFF3-5C5C-4AB1-AF86-A586B4406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010" y="3769844"/>
            <a:ext cx="1096621" cy="405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4" name="TextBox 1">
            <a:extLst>
              <a:ext uri="{FF2B5EF4-FFF2-40B4-BE49-F238E27FC236}">
                <a16:creationId xmlns:a16="http://schemas.microsoft.com/office/drawing/2014/main" xmlns="" id="{0852666D-8133-40E1-ACF5-C9FAE393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791" y="4276418"/>
            <a:ext cx="8714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/>
              <a:t>Data Science</a:t>
            </a:r>
            <a:endParaRPr lang="en-US" altLang="en-US" sz="1200" dirty="0"/>
          </a:p>
        </p:txBody>
      </p:sp>
      <p:sp>
        <p:nvSpPr>
          <p:cNvPr id="69" name="AutoShape 53">
            <a:extLst>
              <a:ext uri="{FF2B5EF4-FFF2-40B4-BE49-F238E27FC236}">
                <a16:creationId xmlns:a16="http://schemas.microsoft.com/office/drawing/2014/main" xmlns="" id="{0BF679FD-42AA-4242-B3FB-FD029F60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576" y="3707518"/>
            <a:ext cx="693367" cy="305992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xmlns="" id="{9EFEC1A3-650E-4410-A776-70DA1C4AF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579" y="3793308"/>
            <a:ext cx="5337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/>
              <a:t>Target</a:t>
            </a:r>
            <a:endParaRPr lang="en-US" altLang="en-US" sz="12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ADED7BB-FA9D-45B8-ADA4-35FF17EA0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652" y="4065349"/>
            <a:ext cx="507516" cy="56038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FE1090F-21FC-4ABE-8B44-51DA5AC87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0540" y="3394630"/>
            <a:ext cx="802760" cy="47868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E073F4D0-8B62-4E28-8B59-7E5E5D29D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1508" y="4905959"/>
            <a:ext cx="1059396" cy="443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BAFB173B-274D-4A91-8B99-D6DAA6F9A46A}"/>
              </a:ext>
            </a:extLst>
          </p:cNvPr>
          <p:cNvSpPr/>
          <p:nvPr/>
        </p:nvSpPr>
        <p:spPr>
          <a:xfrm>
            <a:off x="2932736" y="5695457"/>
            <a:ext cx="3670843" cy="4715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0" b="1" dirty="0">
                <a:solidFill>
                  <a:schemeClr val="bg2"/>
                </a:solidFill>
              </a:rPr>
              <a:t>IBM Cloud DB and Foundation Services</a:t>
            </a:r>
            <a:endParaRPr lang="en-US" sz="840" b="1" dirty="0">
              <a:solidFill>
                <a:schemeClr val="bg2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E12591E3-68C0-4016-9DFA-F132BD75BB04}"/>
              </a:ext>
            </a:extLst>
          </p:cNvPr>
          <p:cNvCxnSpPr>
            <a:cxnSpLocks/>
            <a:stCxn id="76" idx="1"/>
            <a:endCxn id="15" idx="1"/>
          </p:cNvCxnSpPr>
          <p:nvPr/>
        </p:nvCxnSpPr>
        <p:spPr>
          <a:xfrm rot="10800000" flipH="1">
            <a:off x="8211508" y="3633974"/>
            <a:ext cx="249032" cy="1493700"/>
          </a:xfrm>
          <a:prstGeom prst="bentConnector3">
            <a:avLst>
              <a:gd name="adj1" fmla="val -91795"/>
            </a:avLst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Arrow: Right 77">
            <a:extLst>
              <a:ext uri="{FF2B5EF4-FFF2-40B4-BE49-F238E27FC236}">
                <a16:creationId xmlns:a16="http://schemas.microsoft.com/office/drawing/2014/main" xmlns="" id="{A64127F3-02FE-4724-AE77-6D3314222EB3}"/>
              </a:ext>
            </a:extLst>
          </p:cNvPr>
          <p:cNvSpPr/>
          <p:nvPr/>
        </p:nvSpPr>
        <p:spPr>
          <a:xfrm>
            <a:off x="9265307" y="3542722"/>
            <a:ext cx="508225" cy="19110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xmlns="" id="{D4D7BA53-CAF7-425E-968A-4AC1152D4D06}"/>
              </a:ext>
            </a:extLst>
          </p:cNvPr>
          <p:cNvSpPr/>
          <p:nvPr/>
        </p:nvSpPr>
        <p:spPr>
          <a:xfrm>
            <a:off x="9270904" y="5030212"/>
            <a:ext cx="508225" cy="19792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xmlns="" id="{BF6665B7-3D19-4405-B712-82BEEB43EBC5}"/>
              </a:ext>
            </a:extLst>
          </p:cNvPr>
          <p:cNvSpPr/>
          <p:nvPr/>
        </p:nvSpPr>
        <p:spPr>
          <a:xfrm>
            <a:off x="3374763" y="4649818"/>
            <a:ext cx="163361" cy="523268"/>
          </a:xfrm>
          <a:prstGeom prst="up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DC645DCF-1670-4F58-B0C1-CD2884C2D3B3}"/>
              </a:ext>
            </a:extLst>
          </p:cNvPr>
          <p:cNvSpPr/>
          <p:nvPr/>
        </p:nvSpPr>
        <p:spPr>
          <a:xfrm>
            <a:off x="2253733" y="1930147"/>
            <a:ext cx="1265300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BOT Automation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35A83EE-1C62-4D61-B7D9-4774F705F4C3}"/>
              </a:ext>
            </a:extLst>
          </p:cNvPr>
          <p:cNvSpPr/>
          <p:nvPr/>
        </p:nvSpPr>
        <p:spPr>
          <a:xfrm>
            <a:off x="10043726" y="4522762"/>
            <a:ext cx="906017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Dashboards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1181395D-99B8-471A-A722-932FC5156C23}"/>
              </a:ext>
            </a:extLst>
          </p:cNvPr>
          <p:cNvSpPr/>
          <p:nvPr/>
        </p:nvSpPr>
        <p:spPr>
          <a:xfrm>
            <a:off x="9741981" y="2665672"/>
            <a:ext cx="1558813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PTM Dashboard &amp; Reports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6F19639F-2D4D-4140-9292-8F81503F1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764" y="2908966"/>
            <a:ext cx="1050823" cy="4503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4" name="Arrow: Right 83">
            <a:extLst>
              <a:ext uri="{FF2B5EF4-FFF2-40B4-BE49-F238E27FC236}">
                <a16:creationId xmlns:a16="http://schemas.microsoft.com/office/drawing/2014/main" xmlns="" id="{F4F959C9-44EF-4ED1-A61A-19DBCCB0EC1A}"/>
              </a:ext>
            </a:extLst>
          </p:cNvPr>
          <p:cNvSpPr/>
          <p:nvPr/>
        </p:nvSpPr>
        <p:spPr>
          <a:xfrm rot="5400000">
            <a:off x="567747" y="3577938"/>
            <a:ext cx="524059" cy="17632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xmlns="" id="{591D1F51-305D-433A-B55D-36DF40C6614E}"/>
              </a:ext>
            </a:extLst>
          </p:cNvPr>
          <p:cNvSpPr/>
          <p:nvPr/>
        </p:nvSpPr>
        <p:spPr>
          <a:xfrm rot="16200000">
            <a:off x="7576658" y="3549258"/>
            <a:ext cx="160433" cy="633264"/>
          </a:xfrm>
          <a:prstGeom prst="up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8B8A5BB-937F-46F7-BB42-562BB385B6B6}"/>
              </a:ext>
            </a:extLst>
          </p:cNvPr>
          <p:cNvSpPr/>
          <p:nvPr/>
        </p:nvSpPr>
        <p:spPr>
          <a:xfrm>
            <a:off x="-11287" y="2484596"/>
            <a:ext cx="1614350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ATS System</a:t>
            </a:r>
          </a:p>
          <a:p>
            <a:pPr algn="ctr"/>
            <a:r>
              <a:rPr lang="en-IN" sz="1167" dirty="0">
                <a:solidFill>
                  <a:srgbClr val="0070C0"/>
                </a:solidFill>
              </a:rPr>
              <a:t>UHG HR Tool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8C387AA4-863C-4092-9001-C71CE7C007D0}"/>
              </a:ext>
            </a:extLst>
          </p:cNvPr>
          <p:cNvSpPr/>
          <p:nvPr/>
        </p:nvSpPr>
        <p:spPr>
          <a:xfrm>
            <a:off x="358401" y="3366339"/>
            <a:ext cx="848309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Taleo - OBI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27E82EFC-729B-424A-BD62-6176C73ABB69}"/>
              </a:ext>
            </a:extLst>
          </p:cNvPr>
          <p:cNvSpPr/>
          <p:nvPr/>
        </p:nvSpPr>
        <p:spPr>
          <a:xfrm>
            <a:off x="1603063" y="4824887"/>
            <a:ext cx="1218160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VM - File Server</a:t>
            </a:r>
          </a:p>
        </p:txBody>
      </p:sp>
      <p:sp>
        <p:nvSpPr>
          <p:cNvPr id="120" name="Arrow: Up-Down 119">
            <a:extLst>
              <a:ext uri="{FF2B5EF4-FFF2-40B4-BE49-F238E27FC236}">
                <a16:creationId xmlns:a16="http://schemas.microsoft.com/office/drawing/2014/main" xmlns="" id="{6D6A690A-BA78-4930-A386-6395CCF96D0F}"/>
              </a:ext>
            </a:extLst>
          </p:cNvPr>
          <p:cNvSpPr/>
          <p:nvPr/>
        </p:nvSpPr>
        <p:spPr>
          <a:xfrm rot="16200000">
            <a:off x="6188544" y="3774023"/>
            <a:ext cx="130356" cy="264414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D06CD43C-21E6-4E1D-89A4-F7085889B5F8}"/>
              </a:ext>
            </a:extLst>
          </p:cNvPr>
          <p:cNvSpPr/>
          <p:nvPr/>
        </p:nvSpPr>
        <p:spPr>
          <a:xfrm>
            <a:off x="4883805" y="3278101"/>
            <a:ext cx="405754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CE2133EC-8803-4A07-98EB-54B91779C861}"/>
              </a:ext>
            </a:extLst>
          </p:cNvPr>
          <p:cNvSpPr/>
          <p:nvPr/>
        </p:nvSpPr>
        <p:spPr>
          <a:xfrm>
            <a:off x="5102190" y="3513740"/>
            <a:ext cx="1348252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SQL Functions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xmlns="" id="{6548BA7C-49C1-4C6F-B331-71F9888651F6}"/>
              </a:ext>
            </a:extLst>
          </p:cNvPr>
          <p:cNvCxnSpPr>
            <a:stCxn id="2" idx="3"/>
            <a:endCxn id="3" idx="0"/>
          </p:cNvCxnSpPr>
          <p:nvPr/>
        </p:nvCxnSpPr>
        <p:spPr>
          <a:xfrm>
            <a:off x="3002352" y="2510973"/>
            <a:ext cx="2570969" cy="125887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Arrow: Up-Down 139">
            <a:extLst>
              <a:ext uri="{FF2B5EF4-FFF2-40B4-BE49-F238E27FC236}">
                <a16:creationId xmlns:a16="http://schemas.microsoft.com/office/drawing/2014/main" xmlns="" id="{F31E8DE1-91CD-410A-8B3A-E802658A0D2F}"/>
              </a:ext>
            </a:extLst>
          </p:cNvPr>
          <p:cNvSpPr/>
          <p:nvPr/>
        </p:nvSpPr>
        <p:spPr>
          <a:xfrm rot="16200000">
            <a:off x="5523543" y="3632921"/>
            <a:ext cx="167702" cy="1468365"/>
          </a:xfrm>
          <a:prstGeom prst="up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1" name="Arrow: Up-Down 140">
            <a:extLst>
              <a:ext uri="{FF2B5EF4-FFF2-40B4-BE49-F238E27FC236}">
                <a16:creationId xmlns:a16="http://schemas.microsoft.com/office/drawing/2014/main" xmlns="" id="{1401CA09-9573-4142-BB8B-A5607EF7F309}"/>
              </a:ext>
            </a:extLst>
          </p:cNvPr>
          <p:cNvSpPr/>
          <p:nvPr/>
        </p:nvSpPr>
        <p:spPr>
          <a:xfrm rot="16200000">
            <a:off x="4068835" y="4181065"/>
            <a:ext cx="152815" cy="349183"/>
          </a:xfrm>
          <a:prstGeom prst="up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tower">
            <a:extLst>
              <a:ext uri="{FF2B5EF4-FFF2-40B4-BE49-F238E27FC236}">
                <a16:creationId xmlns:a16="http://schemas.microsoft.com/office/drawing/2014/main" xmlns="" id="{3FB13C5C-021D-42F3-ABF9-41DF66EE86B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97473" y="3653524"/>
            <a:ext cx="496490" cy="1054894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146" name="Flowchart: Multidocument 145">
            <a:extLst>
              <a:ext uri="{FF2B5EF4-FFF2-40B4-BE49-F238E27FC236}">
                <a16:creationId xmlns:a16="http://schemas.microsoft.com/office/drawing/2014/main" xmlns="" id="{A0817888-D385-40E7-9086-F71CE4BB65B9}"/>
              </a:ext>
            </a:extLst>
          </p:cNvPr>
          <p:cNvSpPr/>
          <p:nvPr/>
        </p:nvSpPr>
        <p:spPr>
          <a:xfrm>
            <a:off x="2057971" y="4633456"/>
            <a:ext cx="227409" cy="171450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63482FEB-0650-492A-81EB-A841E87A3B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5575" y="3211441"/>
            <a:ext cx="755618" cy="4351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xmlns="" id="{5A50D88C-9945-4A4A-8AD3-31F6D33065EB}"/>
              </a:ext>
            </a:extLst>
          </p:cNvPr>
          <p:cNvCxnSpPr>
            <a:stCxn id="151" idx="2"/>
            <a:endCxn id="71" idx="0"/>
          </p:cNvCxnSpPr>
          <p:nvPr/>
        </p:nvCxnSpPr>
        <p:spPr>
          <a:xfrm>
            <a:off x="4563384" y="3646558"/>
            <a:ext cx="9026" cy="4187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xmlns="" id="{DC57C921-1B03-495C-9F0D-A48160B3FBDA}"/>
              </a:ext>
            </a:extLst>
          </p:cNvPr>
          <p:cNvSpPr/>
          <p:nvPr/>
        </p:nvSpPr>
        <p:spPr>
          <a:xfrm>
            <a:off x="3009623" y="3510907"/>
            <a:ext cx="969182" cy="115765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AutoShape 53">
            <a:extLst>
              <a:ext uri="{FF2B5EF4-FFF2-40B4-BE49-F238E27FC236}">
                <a16:creationId xmlns:a16="http://schemas.microsoft.com/office/drawing/2014/main" xmlns="" id="{A8F75DA0-F467-440B-8CE4-5151AE85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204" y="4181777"/>
            <a:ext cx="693368" cy="292959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166" name="TextBox 1">
            <a:extLst>
              <a:ext uri="{FF2B5EF4-FFF2-40B4-BE49-F238E27FC236}">
                <a16:creationId xmlns:a16="http://schemas.microsoft.com/office/drawing/2014/main" xmlns="" id="{82566CC4-8911-4ADC-9775-FF9508CE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491" y="4248986"/>
            <a:ext cx="8714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/>
              <a:t>     Landing</a:t>
            </a:r>
            <a:endParaRPr lang="en-US" altLang="en-US" sz="1200" dirty="0"/>
          </a:p>
        </p:txBody>
      </p:sp>
      <p:sp>
        <p:nvSpPr>
          <p:cNvPr id="167" name="AutoShape 53">
            <a:extLst>
              <a:ext uri="{FF2B5EF4-FFF2-40B4-BE49-F238E27FC236}">
                <a16:creationId xmlns:a16="http://schemas.microsoft.com/office/drawing/2014/main" xmlns="" id="{435D2D9F-28FC-474A-A1EC-AF1CDBBE4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76" y="3680086"/>
            <a:ext cx="693367" cy="305992"/>
          </a:xfrm>
          <a:prstGeom prst="can">
            <a:avLst>
              <a:gd name="adj" fmla="val 25000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xmlns="" id="{938B67C5-C78A-45BA-B50E-2DB32418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279" y="3765876"/>
            <a:ext cx="5337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/>
              <a:t>Staging</a:t>
            </a:r>
            <a:endParaRPr lang="en-US" altLang="en-US" sz="1200" dirty="0"/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xmlns="" id="{B2AD7A8C-153F-44EC-BA78-7B8E2BDA1559}"/>
              </a:ext>
            </a:extLst>
          </p:cNvPr>
          <p:cNvSpPr/>
          <p:nvPr/>
        </p:nvSpPr>
        <p:spPr>
          <a:xfrm rot="16200000">
            <a:off x="3366670" y="3974212"/>
            <a:ext cx="230832" cy="23772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xmlns="" id="{19C1BDF2-BF6B-4680-B749-3D0565D00AD0}"/>
              </a:ext>
            </a:extLst>
          </p:cNvPr>
          <p:cNvSpPr/>
          <p:nvPr/>
        </p:nvSpPr>
        <p:spPr>
          <a:xfrm rot="16200000">
            <a:off x="4437057" y="3360626"/>
            <a:ext cx="135967" cy="1035924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8CD1CCA9-CD25-4E8B-94BE-E661976A66C1}"/>
              </a:ext>
            </a:extLst>
          </p:cNvPr>
          <p:cNvSpPr txBox="1"/>
          <p:nvPr/>
        </p:nvSpPr>
        <p:spPr>
          <a:xfrm>
            <a:off x="1959589" y="2677985"/>
            <a:ext cx="227629" cy="25391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D69E5911-3634-44F3-8E5D-D910CCBAF4DE}"/>
              </a:ext>
            </a:extLst>
          </p:cNvPr>
          <p:cNvSpPr txBox="1"/>
          <p:nvPr/>
        </p:nvSpPr>
        <p:spPr>
          <a:xfrm>
            <a:off x="3276148" y="2729486"/>
            <a:ext cx="231172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19705D0F-A9FF-4E8D-A321-18373AA272CF}"/>
              </a:ext>
            </a:extLst>
          </p:cNvPr>
          <p:cNvSpPr txBox="1"/>
          <p:nvPr/>
        </p:nvSpPr>
        <p:spPr>
          <a:xfrm>
            <a:off x="5644043" y="2515123"/>
            <a:ext cx="231172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3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7956FF1C-C6ED-48B2-AC9E-38EC8DB59DD4}"/>
              </a:ext>
            </a:extLst>
          </p:cNvPr>
          <p:cNvSpPr/>
          <p:nvPr/>
        </p:nvSpPr>
        <p:spPr>
          <a:xfrm>
            <a:off x="2932736" y="2132648"/>
            <a:ext cx="1010213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3 Times a day</a:t>
            </a:r>
          </a:p>
        </p:txBody>
      </p:sp>
      <p:sp>
        <p:nvSpPr>
          <p:cNvPr id="179" name="Arrow: Up-Down 178">
            <a:extLst>
              <a:ext uri="{FF2B5EF4-FFF2-40B4-BE49-F238E27FC236}">
                <a16:creationId xmlns:a16="http://schemas.microsoft.com/office/drawing/2014/main" xmlns="" id="{5B419D99-0A89-4FB1-90E6-A58CCD3CB3E0}"/>
              </a:ext>
            </a:extLst>
          </p:cNvPr>
          <p:cNvSpPr/>
          <p:nvPr/>
        </p:nvSpPr>
        <p:spPr>
          <a:xfrm>
            <a:off x="6734343" y="4654952"/>
            <a:ext cx="163361" cy="523268"/>
          </a:xfrm>
          <a:prstGeom prst="up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xmlns="" id="{2421AB21-E689-4BB9-9901-F013DB844B71}"/>
              </a:ext>
            </a:extLst>
          </p:cNvPr>
          <p:cNvSpPr/>
          <p:nvPr/>
        </p:nvSpPr>
        <p:spPr>
          <a:xfrm rot="16200000">
            <a:off x="6700703" y="3989688"/>
            <a:ext cx="230832" cy="23772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8D488290-8DFA-4AFF-A8E0-01A15C5ECCD3}"/>
              </a:ext>
            </a:extLst>
          </p:cNvPr>
          <p:cNvCxnSpPr>
            <a:stCxn id="2" idx="2"/>
          </p:cNvCxnSpPr>
          <p:nvPr/>
        </p:nvCxnSpPr>
        <p:spPr>
          <a:xfrm>
            <a:off x="2736597" y="2805117"/>
            <a:ext cx="0" cy="236796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Arrow: Right 138">
            <a:extLst>
              <a:ext uri="{FF2B5EF4-FFF2-40B4-BE49-F238E27FC236}">
                <a16:creationId xmlns:a16="http://schemas.microsoft.com/office/drawing/2014/main" xmlns="" id="{AC939CB7-F8F8-42CE-B59F-8492E60793B2}"/>
              </a:ext>
            </a:extLst>
          </p:cNvPr>
          <p:cNvSpPr/>
          <p:nvPr/>
        </p:nvSpPr>
        <p:spPr>
          <a:xfrm>
            <a:off x="2527271" y="4276159"/>
            <a:ext cx="475856" cy="15590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xmlns="" id="{C1E2A96E-793A-4FCC-ABF4-6A739A774595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2963483" y="2677985"/>
            <a:ext cx="1599901" cy="5334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xmlns="" id="{D5451413-ADE0-45CF-A303-B669ADC6A139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2243102" y="2510973"/>
            <a:ext cx="227741" cy="1266288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DCD94A9A-602B-46EC-8C50-30C9E52284C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328" y="943022"/>
            <a:ext cx="1689640" cy="36416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6D81168C-62A2-482C-A558-E9B3F8580C41}"/>
              </a:ext>
            </a:extLst>
          </p:cNvPr>
          <p:cNvSpPr txBox="1"/>
          <p:nvPr/>
        </p:nvSpPr>
        <p:spPr>
          <a:xfrm>
            <a:off x="2856536" y="1219744"/>
            <a:ext cx="1162612" cy="271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167">
                <a:solidFill>
                  <a:srgbClr val="0070C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Private Cluster</a:t>
            </a:r>
          </a:p>
        </p:txBody>
      </p:sp>
      <p:sp>
        <p:nvSpPr>
          <p:cNvPr id="93" name="Shape 1364">
            <a:extLst>
              <a:ext uri="{FF2B5EF4-FFF2-40B4-BE49-F238E27FC236}">
                <a16:creationId xmlns:a16="http://schemas.microsoft.com/office/drawing/2014/main" xmlns="" id="{F606BCBC-F2F6-42E4-A065-707552789FC3}"/>
              </a:ext>
            </a:extLst>
          </p:cNvPr>
          <p:cNvSpPr/>
          <p:nvPr/>
        </p:nvSpPr>
        <p:spPr>
          <a:xfrm>
            <a:off x="6801129" y="1771651"/>
            <a:ext cx="1319302" cy="4515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167" dirty="0">
                <a:solidFill>
                  <a:srgbClr val="0070C0"/>
                </a:solidFill>
              </a:rPr>
              <a:t>Object Storage</a:t>
            </a:r>
          </a:p>
          <a:p>
            <a:pPr algn="ctr"/>
            <a:r>
              <a:rPr lang="en-US" sz="1167" dirty="0">
                <a:solidFill>
                  <a:srgbClr val="0070C0"/>
                </a:solidFill>
              </a:rPr>
              <a:t>(S3)</a:t>
            </a:r>
            <a:endParaRPr sz="1167" dirty="0">
              <a:solidFill>
                <a:srgbClr val="0070C0"/>
              </a:solidFill>
            </a:endParaRPr>
          </a:p>
        </p:txBody>
      </p:sp>
      <p:pic>
        <p:nvPicPr>
          <p:cNvPr id="94" name="image54.tif">
            <a:extLst>
              <a:ext uri="{FF2B5EF4-FFF2-40B4-BE49-F238E27FC236}">
                <a16:creationId xmlns:a16="http://schemas.microsoft.com/office/drawing/2014/main" xmlns="" id="{220F0A37-04C6-45FA-967D-72030DA0A6E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375" y="1645026"/>
            <a:ext cx="981476" cy="5444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7" name="image62.tif">
            <a:extLst>
              <a:ext uri="{FF2B5EF4-FFF2-40B4-BE49-F238E27FC236}">
                <a16:creationId xmlns:a16="http://schemas.microsoft.com/office/drawing/2014/main" xmlns="" id="{44DB8521-E6E8-437C-96F2-5623BE42531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66" y="1930147"/>
            <a:ext cx="328615" cy="328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8" name="image62.tif">
            <a:extLst>
              <a:ext uri="{FF2B5EF4-FFF2-40B4-BE49-F238E27FC236}">
                <a16:creationId xmlns:a16="http://schemas.microsoft.com/office/drawing/2014/main" xmlns="" id="{4CD0E002-C94A-44C9-B264-B5F82C786A4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67" y="2094454"/>
            <a:ext cx="328613" cy="328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9" name="image62.tif">
            <a:extLst>
              <a:ext uri="{FF2B5EF4-FFF2-40B4-BE49-F238E27FC236}">
                <a16:creationId xmlns:a16="http://schemas.microsoft.com/office/drawing/2014/main" xmlns="" id="{2D46ABA1-1C80-4C5B-9561-994838F3DFB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22" y="1541910"/>
            <a:ext cx="328613" cy="328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0" name="Shape 1384">
            <a:extLst>
              <a:ext uri="{FF2B5EF4-FFF2-40B4-BE49-F238E27FC236}">
                <a16:creationId xmlns:a16="http://schemas.microsoft.com/office/drawing/2014/main" xmlns="" id="{9BDB938B-B36B-428F-A3DB-D1274AAC6899}"/>
              </a:ext>
            </a:extLst>
          </p:cNvPr>
          <p:cNvSpPr/>
          <p:nvPr/>
        </p:nvSpPr>
        <p:spPr>
          <a:xfrm>
            <a:off x="244039" y="1215379"/>
            <a:ext cx="1343441" cy="2719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167" dirty="0">
                <a:solidFill>
                  <a:srgbClr val="0070C0"/>
                </a:solidFill>
              </a:rPr>
              <a:t>Enterprise</a:t>
            </a:r>
            <a:r>
              <a:rPr sz="1167" dirty="0">
                <a:solidFill>
                  <a:srgbClr val="0070C0"/>
                </a:solidFill>
              </a:rPr>
              <a:t> </a:t>
            </a:r>
            <a:r>
              <a:rPr lang="en-US" sz="1167" dirty="0">
                <a:solidFill>
                  <a:srgbClr val="0070C0"/>
                </a:solidFill>
              </a:rPr>
              <a:t>Data</a:t>
            </a:r>
          </a:p>
        </p:txBody>
      </p:sp>
      <p:pic>
        <p:nvPicPr>
          <p:cNvPr id="101" name="image62.tif">
            <a:extLst>
              <a:ext uri="{FF2B5EF4-FFF2-40B4-BE49-F238E27FC236}">
                <a16:creationId xmlns:a16="http://schemas.microsoft.com/office/drawing/2014/main" xmlns="" id="{E0B92BD4-1D98-458F-B294-13F3C44657F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879" y="1685053"/>
            <a:ext cx="328613" cy="328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2" name="Arrow: Right 101">
            <a:extLst>
              <a:ext uri="{FF2B5EF4-FFF2-40B4-BE49-F238E27FC236}">
                <a16:creationId xmlns:a16="http://schemas.microsoft.com/office/drawing/2014/main" xmlns="" id="{33FB4D61-13B0-4C57-9A95-1B45DDC7FD83}"/>
              </a:ext>
            </a:extLst>
          </p:cNvPr>
          <p:cNvSpPr/>
          <p:nvPr/>
        </p:nvSpPr>
        <p:spPr>
          <a:xfrm>
            <a:off x="1380916" y="1908645"/>
            <a:ext cx="273768" cy="403279"/>
          </a:xfrm>
          <a:prstGeom prst="rightArrow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5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A44E82A2-5CED-4984-8320-35AF084D3ABF}"/>
              </a:ext>
            </a:extLst>
          </p:cNvPr>
          <p:cNvSpPr/>
          <p:nvPr/>
        </p:nvSpPr>
        <p:spPr>
          <a:xfrm>
            <a:off x="2380736" y="3024882"/>
            <a:ext cx="7249136" cy="7285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List of DDL and DML objects names will be captured in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changeset file to the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their respective Git repositories.</a:t>
            </a:r>
          </a:p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193EFDCD-EECE-40DF-A12D-A8DC0B4DAC02}"/>
              </a:ext>
            </a:extLst>
          </p:cNvPr>
          <p:cNvSpPr/>
          <p:nvPr/>
        </p:nvSpPr>
        <p:spPr>
          <a:xfrm>
            <a:off x="3508484" y="1867375"/>
            <a:ext cx="5008880" cy="78232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Identify DDL/DML scripts and create JIRA task with all the details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01416BEB-2C2F-477A-ADBF-90ABC24BED4D}"/>
              </a:ext>
            </a:extLst>
          </p:cNvPr>
          <p:cNvSpPr/>
          <p:nvPr/>
        </p:nvSpPr>
        <p:spPr>
          <a:xfrm>
            <a:off x="8919318" y="746922"/>
            <a:ext cx="1894841" cy="4348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E06247B-69EB-4911-B9F5-D13994471B7D}"/>
              </a:ext>
            </a:extLst>
          </p:cNvPr>
          <p:cNvSpPr/>
          <p:nvPr/>
        </p:nvSpPr>
        <p:spPr>
          <a:xfrm>
            <a:off x="6382494" y="684428"/>
            <a:ext cx="1894841" cy="4423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Team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78BD225D-8451-4AAF-A218-200C5D0FAB1F}"/>
              </a:ext>
            </a:extLst>
          </p:cNvPr>
          <p:cNvSpPr/>
          <p:nvPr/>
        </p:nvSpPr>
        <p:spPr>
          <a:xfrm>
            <a:off x="1212959" y="681082"/>
            <a:ext cx="1894841" cy="4348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Team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23607B5-288B-4F74-95FE-E8D466AD686D}"/>
              </a:ext>
            </a:extLst>
          </p:cNvPr>
          <p:cNvCxnSpPr>
            <a:cxnSpLocks/>
          </p:cNvCxnSpPr>
          <p:nvPr/>
        </p:nvCxnSpPr>
        <p:spPr>
          <a:xfrm>
            <a:off x="6005305" y="2627392"/>
            <a:ext cx="1" cy="404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xmlns="" id="{66E2EE66-B247-49F1-ABC2-B228E68DD935}"/>
              </a:ext>
            </a:extLst>
          </p:cNvPr>
          <p:cNvSpPr/>
          <p:nvPr/>
        </p:nvSpPr>
        <p:spPr>
          <a:xfrm>
            <a:off x="2669631" y="4065513"/>
            <a:ext cx="6608406" cy="1505926"/>
          </a:xfrm>
          <a:prstGeom prst="diamond">
            <a:avLst/>
          </a:prstGeom>
          <a:solidFill>
            <a:srgbClr val="E4E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Governance Team Approved? Merge the Release branch with DEVELOPMENT branch</a:t>
            </a:r>
          </a:p>
          <a:p>
            <a:pPr algn="ctr"/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D9B0DF03-27AA-45D1-8C38-FFA601522CD7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16200000" flipH="1">
            <a:off x="5980639" y="-2704374"/>
            <a:ext cx="65840" cy="7706359"/>
          </a:xfrm>
          <a:prstGeom prst="bentConnector3">
            <a:avLst>
              <a:gd name="adj1" fmla="val 44720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9F1A4BA-0A99-48C5-8E69-59B5250887FD}"/>
              </a:ext>
            </a:extLst>
          </p:cNvPr>
          <p:cNvCxnSpPr>
            <a:cxnSpLocks/>
          </p:cNvCxnSpPr>
          <p:nvPr/>
        </p:nvCxnSpPr>
        <p:spPr>
          <a:xfrm>
            <a:off x="6005305" y="1432127"/>
            <a:ext cx="5081" cy="455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92CF6D6-726B-41EB-B24C-E880B628D6F0}"/>
              </a:ext>
            </a:extLst>
          </p:cNvPr>
          <p:cNvCxnSpPr>
            <a:cxnSpLocks/>
            <a:stCxn id="8" idx="2"/>
            <a:endCxn id="45" idx="0"/>
          </p:cNvCxnSpPr>
          <p:nvPr/>
        </p:nvCxnSpPr>
        <p:spPr>
          <a:xfrm>
            <a:off x="5973834" y="5571439"/>
            <a:ext cx="7560" cy="40256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5745AA3-0538-4C29-B353-57CB97CFFA40}"/>
              </a:ext>
            </a:extLst>
          </p:cNvPr>
          <p:cNvSpPr txBox="1"/>
          <p:nvPr/>
        </p:nvSpPr>
        <p:spPr>
          <a:xfrm>
            <a:off x="6090394" y="5598234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499B4A-D812-4F55-A755-BD074969B3FA}"/>
              </a:ext>
            </a:extLst>
          </p:cNvPr>
          <p:cNvSpPr txBox="1"/>
          <p:nvPr/>
        </p:nvSpPr>
        <p:spPr>
          <a:xfrm>
            <a:off x="2160379" y="4494485"/>
            <a:ext cx="6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BFEE9F48-13A5-43E6-AF42-4A486FEA27EA}"/>
              </a:ext>
            </a:extLst>
          </p:cNvPr>
          <p:cNvCxnSpPr>
            <a:cxnSpLocks/>
            <a:stCxn id="8" idx="1"/>
            <a:endCxn id="3" idx="1"/>
          </p:cNvCxnSpPr>
          <p:nvPr/>
        </p:nvCxnSpPr>
        <p:spPr>
          <a:xfrm rot="10800000" flipH="1">
            <a:off x="2669630" y="2258536"/>
            <a:ext cx="838853" cy="2559941"/>
          </a:xfrm>
          <a:prstGeom prst="bentConnector3">
            <a:avLst>
              <a:gd name="adj1" fmla="val -1387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42FBEBEB-EDE1-46E0-B752-9594C12BFEE8}"/>
              </a:ext>
            </a:extLst>
          </p:cNvPr>
          <p:cNvSpPr/>
          <p:nvPr/>
        </p:nvSpPr>
        <p:spPr>
          <a:xfrm>
            <a:off x="3595468" y="677730"/>
            <a:ext cx="1894841" cy="4272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Team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0A62CAC-5CF5-40E5-B174-EBA19F17E0A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542255" y="1104939"/>
            <a:ext cx="634" cy="327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436F916-F17F-49A1-852C-3526990399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329915" y="1126827"/>
            <a:ext cx="18096" cy="31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15C2AD1-F0FA-4F38-8DE2-992723F1624B}"/>
              </a:ext>
            </a:extLst>
          </p:cNvPr>
          <p:cNvCxnSpPr>
            <a:cxnSpLocks/>
          </p:cNvCxnSpPr>
          <p:nvPr/>
        </p:nvCxnSpPr>
        <p:spPr>
          <a:xfrm>
            <a:off x="6005305" y="3660667"/>
            <a:ext cx="1" cy="404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4186EE7-B5A5-4264-88B9-76CE1527AD4C}"/>
              </a:ext>
            </a:extLst>
          </p:cNvPr>
          <p:cNvSpPr txBox="1"/>
          <p:nvPr/>
        </p:nvSpPr>
        <p:spPr>
          <a:xfrm>
            <a:off x="2734394" y="76418"/>
            <a:ext cx="773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flow Diagram for DevOps for </a:t>
            </a:r>
            <a:r>
              <a:rPr lang="en-IN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(DataOps)</a:t>
            </a:r>
            <a:endParaRPr lang="en-IN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B2412C4-14B6-4006-8EBC-273634893990}"/>
              </a:ext>
            </a:extLst>
          </p:cNvPr>
          <p:cNvSpPr/>
          <p:nvPr/>
        </p:nvSpPr>
        <p:spPr>
          <a:xfrm>
            <a:off x="2128214" y="5974004"/>
            <a:ext cx="7706360" cy="728514"/>
          </a:xfrm>
          <a:prstGeom prst="roundRect">
            <a:avLst>
              <a:gd name="adj" fmla="val 12163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cpaas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ptm</a:t>
            </a:r>
            <a:r>
              <a:rPr lang="en-US" sz="1600" dirty="0">
                <a:solidFill>
                  <a:schemeClr val="bg1"/>
                </a:solidFill>
              </a:rPr>
              <a:t>-database-application automatically execute NEW files only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(Already executed files will NOT be executed again)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C4ACFCE-AA74-4F86-AE09-EFB1734C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963" y="187888"/>
            <a:ext cx="4462622" cy="3999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A308D4-4B52-480A-A8AB-83AC7038E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169" y="4640510"/>
            <a:ext cx="12488337" cy="11877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R="0" lvl="0" algn="ctr" defTabSz="9144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10000"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</a:rPr>
              <a:t>All scripts are kept in respective release component wise folder </a:t>
            </a:r>
          </a:p>
          <a:p>
            <a:pPr marR="0" lvl="0" algn="ctr" defTabSz="9144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10000"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</a:rPr>
              <a:t>All pom.xml, changesetlog.xml, releaselog.xml and master-changelog.xml are updated.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</a:rPr>
              <a:t>        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85487B0-9A4C-443A-9B52-E77E2885E7B6}"/>
              </a:ext>
            </a:extLst>
          </p:cNvPr>
          <p:cNvSpPr/>
          <p:nvPr/>
        </p:nvSpPr>
        <p:spPr>
          <a:xfrm>
            <a:off x="7347060" y="1259165"/>
            <a:ext cx="2728760" cy="2420394"/>
          </a:xfrm>
          <a:prstGeom prst="roundRect">
            <a:avLst/>
          </a:prstGeom>
          <a:solidFill>
            <a:srgbClr val="0070C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DevOps </a:t>
            </a:r>
          </a:p>
          <a:p>
            <a:pPr algn="ctr"/>
            <a:r>
              <a:rPr lang="en-IN" dirty="0">
                <a:solidFill>
                  <a:srgbClr val="002060"/>
                </a:solidFill>
              </a:rPr>
              <a:t>Will pick these files and execute the SQL scripts in the respective assigned environments</a:t>
            </a: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xmlns="" id="{FBA9931F-AEA9-4927-9363-5C7319E1D8B0}"/>
              </a:ext>
            </a:extLst>
          </p:cNvPr>
          <p:cNvSpPr/>
          <p:nvPr/>
        </p:nvSpPr>
        <p:spPr>
          <a:xfrm>
            <a:off x="6156105" y="2004572"/>
            <a:ext cx="1190425" cy="735578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0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92301-D8E2-451C-9DF5-A10EB2BB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168369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Spark cluster in Dockers and Containers</a:t>
            </a:r>
            <a:endParaRPr lang="en-US" sz="5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5D3F31-3F86-4EA3-AFCB-A8846142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3" y="1159151"/>
            <a:ext cx="86296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24573DE9-0FF6-4217-8B07-073D0E12886C}"/>
              </a:ext>
            </a:extLst>
          </p:cNvPr>
          <p:cNvSpPr/>
          <p:nvPr/>
        </p:nvSpPr>
        <p:spPr>
          <a:xfrm>
            <a:off x="2244130" y="2045110"/>
            <a:ext cx="7323919" cy="39427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3B79F7-A7C6-4F73-B882-94161AD7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8" y="1768934"/>
            <a:ext cx="911337" cy="768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90D53D-0407-49EF-81F3-B155B08E0108}"/>
              </a:ext>
            </a:extLst>
          </p:cNvPr>
          <p:cNvSpPr txBox="1"/>
          <p:nvPr/>
        </p:nvSpPr>
        <p:spPr>
          <a:xfrm>
            <a:off x="614939" y="1480690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1"/>
                </a:solidFill>
              </a:rPr>
              <a:t>Motion</a:t>
            </a:r>
            <a:r>
              <a:rPr lang="en-IN" sz="1100" dirty="0"/>
              <a:t> </a:t>
            </a:r>
            <a:r>
              <a:rPr lang="en-IN" sz="1100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157DFD8B-AE82-466A-9D4E-4A9EC324B245}"/>
              </a:ext>
            </a:extLst>
          </p:cNvPr>
          <p:cNvSpPr/>
          <p:nvPr/>
        </p:nvSpPr>
        <p:spPr>
          <a:xfrm>
            <a:off x="4299785" y="3737424"/>
            <a:ext cx="684263" cy="405711"/>
          </a:xfrm>
          <a:prstGeom prst="rightArrow">
            <a:avLst>
              <a:gd name="adj1" fmla="val 50000"/>
              <a:gd name="adj2" fmla="val 41314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11A9-927A-450E-B881-498DC209EA6A}"/>
              </a:ext>
            </a:extLst>
          </p:cNvPr>
          <p:cNvSpPr txBox="1"/>
          <p:nvPr/>
        </p:nvSpPr>
        <p:spPr>
          <a:xfrm>
            <a:off x="614938" y="1125651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D6EAC4A-63C6-4BDE-A618-1EB39ACC7BC1}"/>
              </a:ext>
            </a:extLst>
          </p:cNvPr>
          <p:cNvSpPr txBox="1"/>
          <p:nvPr/>
        </p:nvSpPr>
        <p:spPr>
          <a:xfrm>
            <a:off x="2872981" y="1135172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accent1"/>
                </a:solidFill>
              </a:rPr>
              <a:t>Collect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89EC80-9A8E-4705-A6CC-EF79D05E23B7}"/>
              </a:ext>
            </a:extLst>
          </p:cNvPr>
          <p:cNvSpPr txBox="1"/>
          <p:nvPr/>
        </p:nvSpPr>
        <p:spPr>
          <a:xfrm>
            <a:off x="5373388" y="1135172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accent1"/>
                </a:solidFill>
              </a:rPr>
              <a:t>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25A08C-E192-446A-80F9-282DA3CB42EC}"/>
              </a:ext>
            </a:extLst>
          </p:cNvPr>
          <p:cNvSpPr txBox="1"/>
          <p:nvPr/>
        </p:nvSpPr>
        <p:spPr>
          <a:xfrm>
            <a:off x="8047732" y="1111791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accent1"/>
                </a:solidFill>
              </a:rPr>
              <a:t>Store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5FE4980-FBF4-40BE-941C-BCDF78E98967}"/>
              </a:ext>
            </a:extLst>
          </p:cNvPr>
          <p:cNvSpPr txBox="1"/>
          <p:nvPr/>
        </p:nvSpPr>
        <p:spPr>
          <a:xfrm>
            <a:off x="10092470" y="1111791"/>
            <a:ext cx="911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accent1"/>
                </a:solidFill>
              </a:rPr>
              <a:t>Analyse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861BC3B-DF29-4843-85CA-01997E14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70" y="3463606"/>
            <a:ext cx="1248457" cy="2091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F6C562D-5E5E-4C82-A9A3-71881C86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768" y="2680323"/>
            <a:ext cx="1075907" cy="655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953933F-0E36-44ED-9FDF-735591DD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710" y="3558444"/>
            <a:ext cx="1533832" cy="78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xmlns="" id="{2884459D-EB8D-45C8-A108-69F57240DBC2}"/>
              </a:ext>
            </a:extLst>
          </p:cNvPr>
          <p:cNvSpPr/>
          <p:nvPr/>
        </p:nvSpPr>
        <p:spPr>
          <a:xfrm>
            <a:off x="1594499" y="1454056"/>
            <a:ext cx="547967" cy="4868679"/>
          </a:xfrm>
          <a:prstGeom prst="rightBrace">
            <a:avLst>
              <a:gd name="adj1" fmla="val 8333"/>
              <a:gd name="adj2" fmla="val 5152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5028149F-5B6E-4938-ADAB-49BA4E3F663E}"/>
              </a:ext>
            </a:extLst>
          </p:cNvPr>
          <p:cNvSpPr/>
          <p:nvPr/>
        </p:nvSpPr>
        <p:spPr>
          <a:xfrm>
            <a:off x="2244130" y="3711935"/>
            <a:ext cx="325672" cy="456690"/>
          </a:xfrm>
          <a:prstGeom prst="rightArrow">
            <a:avLst>
              <a:gd name="adj1" fmla="val 50000"/>
              <a:gd name="adj2" fmla="val 41314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5E2D98-BC74-4C06-998C-2B1432709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153" y="3521231"/>
            <a:ext cx="1799223" cy="820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9EE03FEC-8AB9-46B6-AE61-A18361E38A3A}"/>
              </a:ext>
            </a:extLst>
          </p:cNvPr>
          <p:cNvSpPr/>
          <p:nvPr/>
        </p:nvSpPr>
        <p:spPr>
          <a:xfrm>
            <a:off x="9462040" y="3711935"/>
            <a:ext cx="462483" cy="405711"/>
          </a:xfrm>
          <a:prstGeom prst="rightArrow">
            <a:avLst>
              <a:gd name="adj1" fmla="val 50000"/>
              <a:gd name="adj2" fmla="val 41314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xmlns="" id="{709344CB-A671-4E3E-AF05-B96A6FD4B2C8}"/>
              </a:ext>
            </a:extLst>
          </p:cNvPr>
          <p:cNvSpPr/>
          <p:nvPr/>
        </p:nvSpPr>
        <p:spPr>
          <a:xfrm rot="10800000">
            <a:off x="9558217" y="2400055"/>
            <a:ext cx="415586" cy="3135053"/>
          </a:xfrm>
          <a:prstGeom prst="rightBrace">
            <a:avLst>
              <a:gd name="adj1" fmla="val 8333"/>
              <a:gd name="adj2" fmla="val 5152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6D1535AE-BB63-47DC-B7F8-A31970152AC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769" y="2072452"/>
            <a:ext cx="1533833" cy="3305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9DFBDD5-0629-4C76-84AF-57D44F7E44F0}"/>
              </a:ext>
            </a:extLst>
          </p:cNvPr>
          <p:cNvSpPr txBox="1"/>
          <p:nvPr/>
        </p:nvSpPr>
        <p:spPr>
          <a:xfrm>
            <a:off x="4021946" y="2291122"/>
            <a:ext cx="1162612" cy="271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167">
                <a:solidFill>
                  <a:srgbClr val="0070C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Private Cluster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F02A8F7C-608A-4FAA-94A2-DCB72F4FC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318" y="4726150"/>
            <a:ext cx="1162612" cy="570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xmlns="" id="{4D89B9F2-28C7-4950-B43A-EB732C56C4ED}"/>
              </a:ext>
            </a:extLst>
          </p:cNvPr>
          <p:cNvCxnSpPr>
            <a:stCxn id="32" idx="1"/>
            <a:endCxn id="17" idx="2"/>
          </p:cNvCxnSpPr>
          <p:nvPr/>
        </p:nvCxnSpPr>
        <p:spPr>
          <a:xfrm rot="10800000">
            <a:off x="3421626" y="4345601"/>
            <a:ext cx="362692" cy="66564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xmlns="" id="{7486B5F4-9FA3-4ADD-BDCE-41E8232BE5D1}"/>
              </a:ext>
            </a:extLst>
          </p:cNvPr>
          <p:cNvCxnSpPr>
            <a:cxnSpLocks/>
            <a:stCxn id="32" idx="3"/>
            <a:endCxn id="21" idx="2"/>
          </p:cNvCxnSpPr>
          <p:nvPr/>
        </p:nvCxnSpPr>
        <p:spPr>
          <a:xfrm flipV="1">
            <a:off x="4946930" y="4341285"/>
            <a:ext cx="3513835" cy="66996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48A7AB-F144-471A-A7ED-868146703783}"/>
              </a:ext>
            </a:extLst>
          </p:cNvPr>
          <p:cNvSpPr txBox="1"/>
          <p:nvPr/>
        </p:nvSpPr>
        <p:spPr>
          <a:xfrm>
            <a:off x="1718920" y="361888"/>
            <a:ext cx="887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CPaaS - Easy Scalable Cloud-agnostic Real Time To-Be Architecture</a:t>
            </a:r>
            <a:endParaRPr lang="en-IN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BB9202FD-C00D-472A-886A-C5476B488548}"/>
              </a:ext>
            </a:extLst>
          </p:cNvPr>
          <p:cNvSpPr/>
          <p:nvPr/>
        </p:nvSpPr>
        <p:spPr>
          <a:xfrm>
            <a:off x="2878532" y="5657080"/>
            <a:ext cx="6125497" cy="18025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IBM Cloud DB and Foundation Services</a:t>
            </a:r>
            <a:endParaRPr 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89FDF6EA-EB0C-4098-A01A-AE727467CE7F}"/>
              </a:ext>
            </a:extLst>
          </p:cNvPr>
          <p:cNvSpPr/>
          <p:nvPr/>
        </p:nvSpPr>
        <p:spPr>
          <a:xfrm>
            <a:off x="5066394" y="2833773"/>
            <a:ext cx="1631232" cy="18923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478F531-8B99-44C7-8078-CF7E77F9A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473" y="3008074"/>
            <a:ext cx="1176794" cy="473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3B8AC24-249F-4D6E-A739-9AF09738B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4152" y="3680154"/>
            <a:ext cx="844158" cy="832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xmlns="" id="{1AD2E016-83E8-4238-BC34-328975052811}"/>
              </a:ext>
            </a:extLst>
          </p:cNvPr>
          <p:cNvSpPr/>
          <p:nvPr/>
        </p:nvSpPr>
        <p:spPr>
          <a:xfrm>
            <a:off x="6761391" y="3762914"/>
            <a:ext cx="698054" cy="405711"/>
          </a:xfrm>
          <a:prstGeom prst="stripedRightArrow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xmlns="" id="{F1CE6AF7-15AC-4C7B-A561-72DADE9926C5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 flipV="1">
            <a:off x="4946930" y="4726150"/>
            <a:ext cx="935080" cy="28509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42013B71-1FED-4B35-BDE9-FC3850CFDB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06" y="3200546"/>
            <a:ext cx="1261731" cy="948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E43B3E3-9B7A-4047-A000-EFBF43D4C4FF}"/>
              </a:ext>
            </a:extLst>
          </p:cNvPr>
          <p:cNvSpPr txBox="1"/>
          <p:nvPr/>
        </p:nvSpPr>
        <p:spPr>
          <a:xfrm>
            <a:off x="421850" y="2894467"/>
            <a:ext cx="1225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1"/>
                </a:solidFill>
              </a:rPr>
              <a:t>Structured </a:t>
            </a:r>
            <a:r>
              <a:rPr lang="en-IN" sz="1100" dirty="0"/>
              <a:t> </a:t>
            </a:r>
            <a:r>
              <a:rPr lang="en-IN" sz="1100" dirty="0">
                <a:solidFill>
                  <a:schemeClr val="accent1"/>
                </a:solidFill>
              </a:rPr>
              <a:t>Data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F06F1BF3-52A9-4705-BE36-BC867F4796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636" y="4630398"/>
            <a:ext cx="1166373" cy="1630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65D82A0-1BB8-4B6F-A6C9-9D35949E7D38}"/>
              </a:ext>
            </a:extLst>
          </p:cNvPr>
          <p:cNvSpPr txBox="1"/>
          <p:nvPr/>
        </p:nvSpPr>
        <p:spPr>
          <a:xfrm>
            <a:off x="332604" y="4360628"/>
            <a:ext cx="1361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1"/>
                </a:solidFill>
              </a:rPr>
              <a:t>Un Structured </a:t>
            </a:r>
            <a:r>
              <a:rPr lang="en-IN" sz="1100" dirty="0"/>
              <a:t> </a:t>
            </a:r>
            <a:r>
              <a:rPr lang="en-IN" sz="1100" dirty="0">
                <a:solidFill>
                  <a:schemeClr val="accent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401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769" y="591285"/>
            <a:ext cx="9427336" cy="61303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5043" y="0"/>
            <a:ext cx="6222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EAI Finance application for </a:t>
            </a:r>
            <a:r>
              <a:rPr lang="en-US" sz="2400" b="1" dirty="0">
                <a:solidFill>
                  <a:srgbClr val="0070C0"/>
                </a:solidFill>
              </a:rPr>
              <a:t>Global </a:t>
            </a:r>
            <a:r>
              <a:rPr lang="en-US" sz="2400" b="1" dirty="0" smtClean="0">
                <a:solidFill>
                  <a:srgbClr val="0070C0"/>
                </a:solidFill>
              </a:rPr>
              <a:t>multi regions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28D74DB-E47A-49C5-BD07-5E59AFFD4770}"/>
              </a:ext>
            </a:extLst>
          </p:cNvPr>
          <p:cNvSpPr/>
          <p:nvPr/>
        </p:nvSpPr>
        <p:spPr>
          <a:xfrm>
            <a:off x="180975" y="1627915"/>
            <a:ext cx="2046480" cy="13819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0E04887-87C5-485B-BF32-AD9CEBDB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7" y="4245143"/>
            <a:ext cx="5382893" cy="2207658"/>
          </a:xfr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Pros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Quickly Share the Insights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Gain Customer Confidence with Wow Factor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Avoids Manual Report Creation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Dedicated Support </a:t>
            </a:r>
            <a:endParaRPr lang="en-IN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A75657-FF86-4E9E-AD65-B2073DDAAF18}"/>
              </a:ext>
            </a:extLst>
          </p:cNvPr>
          <p:cNvSpPr txBox="1">
            <a:spLocks/>
          </p:cNvSpPr>
          <p:nvPr/>
        </p:nvSpPr>
        <p:spPr>
          <a:xfrm>
            <a:off x="6260451" y="4245144"/>
            <a:ext cx="5144766" cy="220765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/>
              <a:t>Cons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Unable Process Huge Data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Automation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1E60B113-68DC-4DCF-8AF4-4E07B6FF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7" y="210135"/>
            <a:ext cx="9611718" cy="426346"/>
          </a:xfr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</a:rPr>
              <a:t>  Phase-1 Analytic Solution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xmlns="" id="{AAE3D31E-41A9-46CA-9A0D-9C6C79BEAC87}"/>
              </a:ext>
            </a:extLst>
          </p:cNvPr>
          <p:cNvSpPr/>
          <p:nvPr/>
        </p:nvSpPr>
        <p:spPr>
          <a:xfrm>
            <a:off x="2293857" y="1895315"/>
            <a:ext cx="805579" cy="762700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021D0D-6DED-4B8B-A602-77A5F207CEA5}"/>
              </a:ext>
            </a:extLst>
          </p:cNvPr>
          <p:cNvSpPr txBox="1"/>
          <p:nvPr/>
        </p:nvSpPr>
        <p:spPr>
          <a:xfrm>
            <a:off x="87745" y="3072669"/>
            <a:ext cx="2203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Collect &amp; Place the Data in Highly Secured Cloud folder</a:t>
            </a:r>
          </a:p>
        </p:txBody>
      </p:sp>
      <p:pic>
        <p:nvPicPr>
          <p:cNvPr id="17" name="Picture 118">
            <a:extLst>
              <a:ext uri="{FF2B5EF4-FFF2-40B4-BE49-F238E27FC236}">
                <a16:creationId xmlns:a16="http://schemas.microsoft.com/office/drawing/2014/main" xmlns="" id="{A78958AC-8A60-44C1-BED1-CE1CD25A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940" y="1219987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3930264-018D-43DE-8DA7-C8F4C09A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58" y="1695509"/>
            <a:ext cx="1915743" cy="1266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786A211-B05B-4512-A47E-0259CDD8C25F}"/>
              </a:ext>
            </a:extLst>
          </p:cNvPr>
          <p:cNvSpPr txBox="1"/>
          <p:nvPr/>
        </p:nvSpPr>
        <p:spPr>
          <a:xfrm>
            <a:off x="2963534" y="3048476"/>
            <a:ext cx="242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Quickly Develop the Dashboard in </a:t>
            </a:r>
          </a:p>
          <a:p>
            <a:pPr algn="ctr"/>
            <a:r>
              <a:rPr lang="en-IN" b="1" dirty="0">
                <a:solidFill>
                  <a:srgbClr val="0070C0"/>
                </a:solidFill>
              </a:rPr>
              <a:t>Tableau Desktop</a:t>
            </a:r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xmlns="" id="{C5D14EAD-27D1-4135-A52C-FD27E0D18A78}"/>
              </a:ext>
            </a:extLst>
          </p:cNvPr>
          <p:cNvSpPr/>
          <p:nvPr/>
        </p:nvSpPr>
        <p:spPr>
          <a:xfrm>
            <a:off x="5209166" y="1919304"/>
            <a:ext cx="773594" cy="762700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63D528B7-E5F0-478F-A026-84AD0329E353}"/>
              </a:ext>
            </a:extLst>
          </p:cNvPr>
          <p:cNvSpPr/>
          <p:nvPr/>
        </p:nvSpPr>
        <p:spPr>
          <a:xfrm>
            <a:off x="380999" y="1778799"/>
            <a:ext cx="1681835" cy="10191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04CF84AF-118C-43F2-8A02-FAD2C7A28AA3}"/>
              </a:ext>
            </a:extLst>
          </p:cNvPr>
          <p:cNvSpPr/>
          <p:nvPr/>
        </p:nvSpPr>
        <p:spPr>
          <a:xfrm>
            <a:off x="542602" y="1940370"/>
            <a:ext cx="1322628" cy="648054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xmlns="" id="{018A4E54-FDE4-4BDA-A3A6-4B260E4BB1B5}"/>
              </a:ext>
            </a:extLst>
          </p:cNvPr>
          <p:cNvSpPr/>
          <p:nvPr/>
        </p:nvSpPr>
        <p:spPr>
          <a:xfrm>
            <a:off x="862363" y="2045498"/>
            <a:ext cx="657225" cy="409575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xmlns="" id="{EF0DF8E4-BB04-45DE-8014-96F96F6A2D54}"/>
              </a:ext>
            </a:extLst>
          </p:cNvPr>
          <p:cNvSpPr/>
          <p:nvPr/>
        </p:nvSpPr>
        <p:spPr>
          <a:xfrm>
            <a:off x="459220" y="1016875"/>
            <a:ext cx="1851265" cy="2151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1375"/>
              <a:gd name="adj6" fmla="val 161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Level-1 Security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xmlns="" id="{1353E008-0AA9-43DB-B143-3A784BA7FEDF}"/>
              </a:ext>
            </a:extLst>
          </p:cNvPr>
          <p:cNvSpPr/>
          <p:nvPr/>
        </p:nvSpPr>
        <p:spPr>
          <a:xfrm>
            <a:off x="1074617" y="1298207"/>
            <a:ext cx="2203691" cy="2151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0549"/>
              <a:gd name="adj6" fmla="val 5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Level-2 MFA Security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826EEDC-501A-47F7-B927-AD97FC53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076" y="1627915"/>
            <a:ext cx="1450971" cy="1246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063581E-B821-453C-A91F-07AC6BD1DB13}"/>
              </a:ext>
            </a:extLst>
          </p:cNvPr>
          <p:cNvSpPr/>
          <p:nvPr/>
        </p:nvSpPr>
        <p:spPr>
          <a:xfrm>
            <a:off x="6065098" y="1640183"/>
            <a:ext cx="2046480" cy="13819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xmlns="" id="{1D55F5E3-0A3B-48D0-AC00-45787C57F405}"/>
              </a:ext>
            </a:extLst>
          </p:cNvPr>
          <p:cNvSpPr/>
          <p:nvPr/>
        </p:nvSpPr>
        <p:spPr>
          <a:xfrm>
            <a:off x="8163346" y="1927837"/>
            <a:ext cx="686322" cy="762700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FE51E9F-0BC7-47C5-9B42-FEB40906CD64}"/>
              </a:ext>
            </a:extLst>
          </p:cNvPr>
          <p:cNvSpPr txBox="1"/>
          <p:nvPr/>
        </p:nvSpPr>
        <p:spPr>
          <a:xfrm>
            <a:off x="5918184" y="3041497"/>
            <a:ext cx="2627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Tableau Dashboards Ready to view from Same Highly Secured Cloud folder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E2BEB07E-79A6-4556-A195-6168C774D8E8}"/>
              </a:ext>
            </a:extLst>
          </p:cNvPr>
          <p:cNvSpPr/>
          <p:nvPr/>
        </p:nvSpPr>
        <p:spPr>
          <a:xfrm>
            <a:off x="6265122" y="1791067"/>
            <a:ext cx="1681835" cy="10191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4D5833DB-8FE1-4665-B91F-20824F567F12}"/>
              </a:ext>
            </a:extLst>
          </p:cNvPr>
          <p:cNvSpPr/>
          <p:nvPr/>
        </p:nvSpPr>
        <p:spPr>
          <a:xfrm>
            <a:off x="6426725" y="1952638"/>
            <a:ext cx="1322628" cy="648054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Flowchart: Multidocument 30">
            <a:extLst>
              <a:ext uri="{FF2B5EF4-FFF2-40B4-BE49-F238E27FC236}">
                <a16:creationId xmlns:a16="http://schemas.microsoft.com/office/drawing/2014/main" xmlns="" id="{F514224D-E4F3-48BA-9A6E-1B9F08DC5FBF}"/>
              </a:ext>
            </a:extLst>
          </p:cNvPr>
          <p:cNvSpPr/>
          <p:nvPr/>
        </p:nvSpPr>
        <p:spPr>
          <a:xfrm>
            <a:off x="6746486" y="2057766"/>
            <a:ext cx="657225" cy="409575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118">
            <a:extLst>
              <a:ext uri="{FF2B5EF4-FFF2-40B4-BE49-F238E27FC236}">
                <a16:creationId xmlns:a16="http://schemas.microsoft.com/office/drawing/2014/main" xmlns="" id="{90BA7315-4ECB-4D99-8C62-FFE72E9DE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940" y="1973605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18">
            <a:extLst>
              <a:ext uri="{FF2B5EF4-FFF2-40B4-BE49-F238E27FC236}">
                <a16:creationId xmlns:a16="http://schemas.microsoft.com/office/drawing/2014/main" xmlns="" id="{23E244C3-8C60-4821-A473-F0880CC4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28" y="2743005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xmlns="" id="{AFE5B484-27B9-4D34-91E3-3A06E7C86443}"/>
              </a:ext>
            </a:extLst>
          </p:cNvPr>
          <p:cNvSpPr/>
          <p:nvPr/>
        </p:nvSpPr>
        <p:spPr>
          <a:xfrm>
            <a:off x="10475456" y="1520151"/>
            <a:ext cx="527484" cy="1306370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737D43C-AE49-47C2-8804-70DF421C8C47}"/>
              </a:ext>
            </a:extLst>
          </p:cNvPr>
          <p:cNvSpPr txBox="1"/>
          <p:nvPr/>
        </p:nvSpPr>
        <p:spPr>
          <a:xfrm>
            <a:off x="8545918" y="2980893"/>
            <a:ext cx="233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End User Can View the Dashboards from Free </a:t>
            </a:r>
            <a:r>
              <a:rPr lang="en-IN" b="1" dirty="0">
                <a:solidFill>
                  <a:srgbClr val="0070C0"/>
                </a:solidFill>
              </a:rPr>
              <a:t>Tableau Reader</a:t>
            </a:r>
          </a:p>
        </p:txBody>
      </p:sp>
      <p:pic>
        <p:nvPicPr>
          <p:cNvPr id="38" name="Picture 52">
            <a:extLst>
              <a:ext uri="{FF2B5EF4-FFF2-40B4-BE49-F238E27FC236}">
                <a16:creationId xmlns:a16="http://schemas.microsoft.com/office/drawing/2014/main" xmlns="" id="{0D3B51E1-E622-45F5-862F-3D50DD9DCE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152" y="740764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2">
            <a:extLst>
              <a:ext uri="{FF2B5EF4-FFF2-40B4-BE49-F238E27FC236}">
                <a16:creationId xmlns:a16="http://schemas.microsoft.com/office/drawing/2014/main" xmlns="" id="{E2BF1C2A-0785-4A2E-9201-E434F1DCD2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151" y="733642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2">
            <a:extLst>
              <a:ext uri="{FF2B5EF4-FFF2-40B4-BE49-F238E27FC236}">
                <a16:creationId xmlns:a16="http://schemas.microsoft.com/office/drawing/2014/main" xmlns="" id="{71151C63-E25D-45F4-B030-829F8059CC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434" y="729000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2">
            <a:extLst>
              <a:ext uri="{FF2B5EF4-FFF2-40B4-BE49-F238E27FC236}">
                <a16:creationId xmlns:a16="http://schemas.microsoft.com/office/drawing/2014/main" xmlns="" id="{A133607E-5411-451D-8538-C14C583E0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605" y="737203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6E6CEE9-4185-445A-AE56-337AC96FBF21}"/>
              </a:ext>
            </a:extLst>
          </p:cNvPr>
          <p:cNvSpPr/>
          <p:nvPr/>
        </p:nvSpPr>
        <p:spPr>
          <a:xfrm>
            <a:off x="10626239" y="1021248"/>
            <a:ext cx="1489682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    </a:t>
            </a:r>
            <a:r>
              <a:rPr lang="en-IN" sz="1167" b="1" dirty="0">
                <a:solidFill>
                  <a:srgbClr val="0070C0"/>
                </a:solidFill>
              </a:rPr>
              <a:t> BP Users</a:t>
            </a:r>
          </a:p>
        </p:txBody>
      </p:sp>
      <p:sp>
        <p:nvSpPr>
          <p:cNvPr id="43" name="Callout: Bent Line 42">
            <a:extLst>
              <a:ext uri="{FF2B5EF4-FFF2-40B4-BE49-F238E27FC236}">
                <a16:creationId xmlns:a16="http://schemas.microsoft.com/office/drawing/2014/main" xmlns="" id="{ED1C0543-D710-4690-AF29-E3F9FE443F29}"/>
              </a:ext>
            </a:extLst>
          </p:cNvPr>
          <p:cNvSpPr/>
          <p:nvPr/>
        </p:nvSpPr>
        <p:spPr>
          <a:xfrm>
            <a:off x="6260451" y="1063409"/>
            <a:ext cx="1851265" cy="2151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1375"/>
              <a:gd name="adj6" fmla="val 161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Level-1 Security</a:t>
            </a: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xmlns="" id="{30DC863F-4532-4B36-B7F4-EA5F3E1D8B6B}"/>
              </a:ext>
            </a:extLst>
          </p:cNvPr>
          <p:cNvSpPr/>
          <p:nvPr/>
        </p:nvSpPr>
        <p:spPr>
          <a:xfrm>
            <a:off x="6875848" y="1344741"/>
            <a:ext cx="2203691" cy="2151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0549"/>
              <a:gd name="adj6" fmla="val 5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Level-2 MFA Security</a:t>
            </a:r>
          </a:p>
        </p:txBody>
      </p:sp>
    </p:spTree>
    <p:extLst>
      <p:ext uri="{BB962C8B-B14F-4D97-AF65-F5344CB8AC3E}">
        <p14:creationId xmlns:p14="http://schemas.microsoft.com/office/powerpoint/2010/main" val="183468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28D74DB-E47A-49C5-BD07-5E59AFFD4770}"/>
              </a:ext>
            </a:extLst>
          </p:cNvPr>
          <p:cNvSpPr/>
          <p:nvPr/>
        </p:nvSpPr>
        <p:spPr>
          <a:xfrm>
            <a:off x="1126026" y="792840"/>
            <a:ext cx="1503578" cy="2896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Collect Data (Motion/Rest) from BP Systems</a:t>
            </a:r>
          </a:p>
          <a:p>
            <a:pPr algn="ctr"/>
            <a:r>
              <a:rPr lang="en-US" sz="1400" dirty="0">
                <a:solidFill>
                  <a:srgbClr val="CCFF66"/>
                </a:solidFill>
              </a:rPr>
              <a:t>Salesforce</a:t>
            </a:r>
          </a:p>
          <a:p>
            <a:pPr algn="ctr"/>
            <a:r>
              <a:rPr lang="en-US" sz="1400" dirty="0">
                <a:solidFill>
                  <a:srgbClr val="CCFF66"/>
                </a:solidFill>
              </a:rPr>
              <a:t>SAP MDM</a:t>
            </a:r>
          </a:p>
          <a:p>
            <a:pPr algn="ctr"/>
            <a:r>
              <a:rPr lang="en-US" sz="1400" dirty="0">
                <a:solidFill>
                  <a:srgbClr val="CCFF66"/>
                </a:solidFill>
              </a:rPr>
              <a:t>ISP</a:t>
            </a:r>
          </a:p>
          <a:p>
            <a:pPr algn="ctr"/>
            <a:r>
              <a:rPr lang="en-US" sz="1400" dirty="0">
                <a:solidFill>
                  <a:srgbClr val="CCFF66"/>
                </a:solidFill>
              </a:rPr>
              <a:t>Cards DB…</a:t>
            </a:r>
          </a:p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063581E-B821-453C-A91F-07AC6BD1DB13}"/>
              </a:ext>
            </a:extLst>
          </p:cNvPr>
          <p:cNvSpPr/>
          <p:nvPr/>
        </p:nvSpPr>
        <p:spPr>
          <a:xfrm>
            <a:off x="2744579" y="792840"/>
            <a:ext cx="7091233" cy="28969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24E4479B-7AEF-4228-9F5F-FB078035F275}"/>
              </a:ext>
            </a:extLst>
          </p:cNvPr>
          <p:cNvSpPr/>
          <p:nvPr/>
        </p:nvSpPr>
        <p:spPr>
          <a:xfrm>
            <a:off x="4569357" y="916223"/>
            <a:ext cx="1483736" cy="2311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88565508-57AF-4795-A37C-378D5D4DCD02}"/>
              </a:ext>
            </a:extLst>
          </p:cNvPr>
          <p:cNvSpPr/>
          <p:nvPr/>
        </p:nvSpPr>
        <p:spPr>
          <a:xfrm>
            <a:off x="7855431" y="902811"/>
            <a:ext cx="1483736" cy="2311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5F72A347-4A06-4B83-8396-6D7320EA684B}"/>
              </a:ext>
            </a:extLst>
          </p:cNvPr>
          <p:cNvSpPr/>
          <p:nvPr/>
        </p:nvSpPr>
        <p:spPr>
          <a:xfrm>
            <a:off x="6188335" y="880535"/>
            <a:ext cx="1483736" cy="2311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0E04887-87C5-485B-BF32-AD9CEBDB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7" y="4407068"/>
            <a:ext cx="5547343" cy="2207658"/>
          </a:xfr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Pros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Quickly Share the Insights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Gain Customer Confidence with Wow Factor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Avoids Manual Report Creation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Dedicated Support </a:t>
            </a:r>
            <a:endParaRPr lang="en-IN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A75657-FF86-4E9E-AD65-B2073DDAAF18}"/>
              </a:ext>
            </a:extLst>
          </p:cNvPr>
          <p:cNvSpPr txBox="1">
            <a:spLocks/>
          </p:cNvSpPr>
          <p:nvPr/>
        </p:nvSpPr>
        <p:spPr>
          <a:xfrm>
            <a:off x="6260450" y="4407069"/>
            <a:ext cx="5190679" cy="22076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fontScale="85000" lnSpcReduction="20000"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/>
              <a:t>Pros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Centralized, SVOT, Realtime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Highly Available &amp; Scalable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Anytime Anywhere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Huge Data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Full Automation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1E60B113-68DC-4DCF-8AF4-4E07B6FF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14865"/>
            <a:ext cx="9998496" cy="426346"/>
          </a:xfr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rgbClr val="FFFF00"/>
                </a:solidFill>
              </a:rPr>
              <a:t>  Phase2 - Analytic Solution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xmlns="" id="{AAE3D31E-41A9-46CA-9A0D-9C6C79BEAC87}"/>
              </a:ext>
            </a:extLst>
          </p:cNvPr>
          <p:cNvSpPr/>
          <p:nvPr/>
        </p:nvSpPr>
        <p:spPr>
          <a:xfrm>
            <a:off x="2475891" y="1508510"/>
            <a:ext cx="424198" cy="1260531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18">
            <a:extLst>
              <a:ext uri="{FF2B5EF4-FFF2-40B4-BE49-F238E27FC236}">
                <a16:creationId xmlns:a16="http://schemas.microsoft.com/office/drawing/2014/main" xmlns="" id="{A78958AC-8A60-44C1-BED1-CE1CD25A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58" y="1379953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xmlns="" id="{1D55F5E3-0A3B-48D0-AC00-45787C57F405}"/>
              </a:ext>
            </a:extLst>
          </p:cNvPr>
          <p:cNvSpPr/>
          <p:nvPr/>
        </p:nvSpPr>
        <p:spPr>
          <a:xfrm>
            <a:off x="9536272" y="1548911"/>
            <a:ext cx="776226" cy="1372663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118">
            <a:extLst>
              <a:ext uri="{FF2B5EF4-FFF2-40B4-BE49-F238E27FC236}">
                <a16:creationId xmlns:a16="http://schemas.microsoft.com/office/drawing/2014/main" xmlns="" id="{90BA7315-4ECB-4D99-8C62-FFE72E9DE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58" y="2133571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18">
            <a:extLst>
              <a:ext uri="{FF2B5EF4-FFF2-40B4-BE49-F238E27FC236}">
                <a16:creationId xmlns:a16="http://schemas.microsoft.com/office/drawing/2014/main" xmlns="" id="{23E244C3-8C60-4821-A473-F0880CC4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646" y="2902971"/>
            <a:ext cx="1025572" cy="58679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2">
            <a:extLst>
              <a:ext uri="{FF2B5EF4-FFF2-40B4-BE49-F238E27FC236}">
                <a16:creationId xmlns:a16="http://schemas.microsoft.com/office/drawing/2014/main" xmlns="" id="{0D3B51E1-E622-45F5-862F-3D50DD9DC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595" y="900730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2">
            <a:extLst>
              <a:ext uri="{FF2B5EF4-FFF2-40B4-BE49-F238E27FC236}">
                <a16:creationId xmlns:a16="http://schemas.microsoft.com/office/drawing/2014/main" xmlns="" id="{E2BF1C2A-0785-4A2E-9201-E434F1DCD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94" y="893608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2">
            <a:extLst>
              <a:ext uri="{FF2B5EF4-FFF2-40B4-BE49-F238E27FC236}">
                <a16:creationId xmlns:a16="http://schemas.microsoft.com/office/drawing/2014/main" xmlns="" id="{71151C63-E25D-45F4-B030-829F8059C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252" y="888966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2">
            <a:extLst>
              <a:ext uri="{FF2B5EF4-FFF2-40B4-BE49-F238E27FC236}">
                <a16:creationId xmlns:a16="http://schemas.microsoft.com/office/drawing/2014/main" xmlns="" id="{A133607E-5411-451D-8538-C14C583E0E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948" y="897169"/>
            <a:ext cx="394495" cy="31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6E6CEE9-4185-445A-AE56-337AC96FBF21}"/>
              </a:ext>
            </a:extLst>
          </p:cNvPr>
          <p:cNvSpPr/>
          <p:nvPr/>
        </p:nvSpPr>
        <p:spPr>
          <a:xfrm>
            <a:off x="10072155" y="1125445"/>
            <a:ext cx="1489682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67" dirty="0">
                <a:solidFill>
                  <a:srgbClr val="0070C0"/>
                </a:solidFill>
              </a:rPr>
              <a:t>     </a:t>
            </a:r>
            <a:r>
              <a:rPr lang="en-IN" sz="1167" b="1" dirty="0">
                <a:solidFill>
                  <a:srgbClr val="0070C0"/>
                </a:solidFill>
              </a:rPr>
              <a:t> BP Users</a:t>
            </a:r>
          </a:p>
        </p:txBody>
      </p:sp>
      <p:sp>
        <p:nvSpPr>
          <p:cNvPr id="46" name="AutoShape 53">
            <a:extLst>
              <a:ext uri="{FF2B5EF4-FFF2-40B4-BE49-F238E27FC236}">
                <a16:creationId xmlns:a16="http://schemas.microsoft.com/office/drawing/2014/main" xmlns="" id="{DE901F4F-4AEB-45E1-9211-957F26DD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8820" y="2694149"/>
            <a:ext cx="1007884" cy="394467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1100" dirty="0">
                <a:solidFill>
                  <a:srgbClr val="000099"/>
                </a:solidFill>
              </a:rPr>
              <a:t>Master-Nexus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xmlns="" id="{218D3FDA-0E6B-45E7-B994-A4C69A9AFB85}"/>
              </a:ext>
            </a:extLst>
          </p:cNvPr>
          <p:cNvSpPr/>
          <p:nvPr/>
        </p:nvSpPr>
        <p:spPr>
          <a:xfrm rot="16200000">
            <a:off x="6762106" y="1389877"/>
            <a:ext cx="394467" cy="392726"/>
          </a:xfrm>
          <a:prstGeom prst="right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utoShape 53">
            <a:extLst>
              <a:ext uri="{FF2B5EF4-FFF2-40B4-BE49-F238E27FC236}">
                <a16:creationId xmlns:a16="http://schemas.microsoft.com/office/drawing/2014/main" xmlns="" id="{3D0BF82A-1B54-4B8D-AF10-90E830F57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5397" y="1806461"/>
            <a:ext cx="1007884" cy="394467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1100" dirty="0">
                <a:solidFill>
                  <a:srgbClr val="000099"/>
                </a:solidFill>
              </a:rPr>
              <a:t>Data Science</a:t>
            </a:r>
          </a:p>
        </p:txBody>
      </p:sp>
      <p:sp>
        <p:nvSpPr>
          <p:cNvPr id="49" name="AutoShape 53">
            <a:extLst>
              <a:ext uri="{FF2B5EF4-FFF2-40B4-BE49-F238E27FC236}">
                <a16:creationId xmlns:a16="http://schemas.microsoft.com/office/drawing/2014/main" xmlns="" id="{5DC754E3-2D1D-4F1A-9763-F8446BDAA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5397" y="978585"/>
            <a:ext cx="1007884" cy="430056"/>
          </a:xfrm>
          <a:prstGeom prst="can">
            <a:avLst>
              <a:gd name="adj" fmla="val 33253"/>
            </a:avLst>
          </a:prstGeom>
          <a:solidFill>
            <a:srgbClr val="00B050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sz="1600" dirty="0">
                <a:solidFill>
                  <a:srgbClr val="000099"/>
                </a:solidFill>
              </a:rPr>
              <a:t>Insights</a:t>
            </a:r>
            <a:endParaRPr lang="en-US" sz="900" dirty="0">
              <a:solidFill>
                <a:srgbClr val="000099"/>
              </a:solidFill>
            </a:endParaRPr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xmlns="" id="{FA2EF7BD-5D07-4C01-8438-B4C6CA2A217A}"/>
              </a:ext>
            </a:extLst>
          </p:cNvPr>
          <p:cNvSpPr/>
          <p:nvPr/>
        </p:nvSpPr>
        <p:spPr>
          <a:xfrm rot="10800000">
            <a:off x="6788721" y="2235243"/>
            <a:ext cx="305044" cy="441688"/>
          </a:xfrm>
          <a:prstGeom prst="upDown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74FD6853-4CC8-45D5-A90E-96519F6A8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73" y="1146572"/>
            <a:ext cx="687400" cy="7590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7166B6-289B-4A32-89B8-A2724CC8E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196" y="1220695"/>
            <a:ext cx="852919" cy="5396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3303A0-6E23-435D-A43C-4F6016303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397" y="1946150"/>
            <a:ext cx="1185144" cy="3870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FC327BB3-F3AA-46D6-B109-3FDD31CEA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112" y="2475498"/>
            <a:ext cx="879934" cy="46699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5" name="Arrow: Striped Right 54">
            <a:extLst>
              <a:ext uri="{FF2B5EF4-FFF2-40B4-BE49-F238E27FC236}">
                <a16:creationId xmlns:a16="http://schemas.microsoft.com/office/drawing/2014/main" xmlns="" id="{3A4EB523-92A6-44ED-8832-682106DB8A4B}"/>
              </a:ext>
            </a:extLst>
          </p:cNvPr>
          <p:cNvSpPr/>
          <p:nvPr/>
        </p:nvSpPr>
        <p:spPr>
          <a:xfrm>
            <a:off x="7576341" y="1696399"/>
            <a:ext cx="338105" cy="759003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F188C5A-36A5-4740-91A7-3EF779286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089" y="2162571"/>
            <a:ext cx="734163" cy="759003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xmlns="" id="{BC09309A-EFDB-48CA-AF67-360A2C667E59}"/>
              </a:ext>
            </a:extLst>
          </p:cNvPr>
          <p:cNvSpPr txBox="1">
            <a:spLocks/>
          </p:cNvSpPr>
          <p:nvPr/>
        </p:nvSpPr>
        <p:spPr>
          <a:xfrm>
            <a:off x="1152864" y="3752779"/>
            <a:ext cx="8734067" cy="22261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b="1" dirty="0">
                <a:solidFill>
                  <a:schemeClr val="bg1"/>
                </a:solidFill>
              </a:rPr>
              <a:t> CICD, MDM, Data Governance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xmlns="" id="{D13C0265-07E5-4246-BE09-478AC8B0D9D5}"/>
              </a:ext>
            </a:extLst>
          </p:cNvPr>
          <p:cNvSpPr txBox="1">
            <a:spLocks/>
          </p:cNvSpPr>
          <p:nvPr/>
        </p:nvSpPr>
        <p:spPr>
          <a:xfrm>
            <a:off x="1143339" y="4000429"/>
            <a:ext cx="8734067" cy="2226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600" b="1" dirty="0">
                <a:solidFill>
                  <a:schemeClr val="bg1"/>
                </a:solidFill>
              </a:rPr>
              <a:t>  Security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7733A46-94BA-4A0F-A29A-CF54F4C553AA}"/>
              </a:ext>
            </a:extLst>
          </p:cNvPr>
          <p:cNvCxnSpPr/>
          <p:nvPr/>
        </p:nvCxnSpPr>
        <p:spPr>
          <a:xfrm>
            <a:off x="3238500" y="3524250"/>
            <a:ext cx="610066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84A7E1-B1FC-4804-870A-C56FF33F5279}"/>
              </a:ext>
            </a:extLst>
          </p:cNvPr>
          <p:cNvSpPr txBox="1"/>
          <p:nvPr/>
        </p:nvSpPr>
        <p:spPr>
          <a:xfrm>
            <a:off x="5610525" y="3219911"/>
            <a:ext cx="232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6">
                    <a:lumMod val="50000"/>
                  </a:schemeClr>
                </a:solidFill>
              </a:rPr>
              <a:t>Data Wrangling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17A7837C-9C4F-440F-BAF9-DA934C7C2AB9}"/>
              </a:ext>
            </a:extLst>
          </p:cNvPr>
          <p:cNvSpPr/>
          <p:nvPr/>
        </p:nvSpPr>
        <p:spPr>
          <a:xfrm>
            <a:off x="2940777" y="929192"/>
            <a:ext cx="1483736" cy="2311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Striped Right 43">
            <a:extLst>
              <a:ext uri="{FF2B5EF4-FFF2-40B4-BE49-F238E27FC236}">
                <a16:creationId xmlns:a16="http://schemas.microsoft.com/office/drawing/2014/main" xmlns="" id="{963071A2-431E-43B5-970A-0C4949BD87B2}"/>
              </a:ext>
            </a:extLst>
          </p:cNvPr>
          <p:cNvSpPr/>
          <p:nvPr/>
        </p:nvSpPr>
        <p:spPr>
          <a:xfrm>
            <a:off x="5903735" y="1727929"/>
            <a:ext cx="447744" cy="759003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Arrow: Striped Right 44">
            <a:extLst>
              <a:ext uri="{FF2B5EF4-FFF2-40B4-BE49-F238E27FC236}">
                <a16:creationId xmlns:a16="http://schemas.microsoft.com/office/drawing/2014/main" xmlns="" id="{4761375D-454E-45F3-BADB-65341756AE51}"/>
              </a:ext>
            </a:extLst>
          </p:cNvPr>
          <p:cNvSpPr/>
          <p:nvPr/>
        </p:nvSpPr>
        <p:spPr>
          <a:xfrm>
            <a:off x="4320179" y="1760296"/>
            <a:ext cx="415389" cy="678837"/>
          </a:xfrm>
          <a:prstGeom prst="stripedRightArrow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ACB2A86-3834-4789-8C16-9608C2083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7342" y="1052456"/>
            <a:ext cx="927601" cy="44717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8BDE258-2899-4188-9149-9E82472C3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6106" y="2523507"/>
            <a:ext cx="927601" cy="60622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BB0D1BE-2CBC-4E07-8F30-2FD049614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527" y="1613604"/>
            <a:ext cx="941152" cy="79890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909D3D1C-38D6-442B-97EF-DDD8630C34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410" y="3689789"/>
            <a:ext cx="805415" cy="549695"/>
          </a:xfrm>
          <a:prstGeom prst="rect">
            <a:avLst/>
          </a:pr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34BCCE7-EAC3-4E70-B52B-B701E64FD59E}"/>
              </a:ext>
            </a:extLst>
          </p:cNvPr>
          <p:cNvSpPr txBox="1"/>
          <p:nvPr/>
        </p:nvSpPr>
        <p:spPr>
          <a:xfrm>
            <a:off x="233674" y="3421331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CICD</a:t>
            </a:r>
          </a:p>
        </p:txBody>
      </p:sp>
    </p:spTree>
    <p:extLst>
      <p:ext uri="{BB962C8B-B14F-4D97-AF65-F5344CB8AC3E}">
        <p14:creationId xmlns:p14="http://schemas.microsoft.com/office/powerpoint/2010/main" val="325076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11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13">
            <a:extLst>
              <a:ext uri="{FF2B5EF4-FFF2-40B4-BE49-F238E27FC236}">
                <a16:creationId xmlns="" xmlns:a16="http://schemas.microsoft.com/office/drawing/2014/main" id="{4C869C3B-5565-4AAC-86A8-9EB0AB1C65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85B1D6E-E5D9-4130-BACF-BBFC66F4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0" y="619310"/>
            <a:ext cx="10909073" cy="14470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Architecture: Predicting &amp; Forecasting using BigQuery ML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873B98C-588F-4B92-8283-EB96BBB1A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48" y="2545368"/>
            <a:ext cx="10284036" cy="19282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842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10108362" y="1570550"/>
            <a:ext cx="760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End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94" y="2995888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467719" y="258421"/>
            <a:ext cx="11450303" cy="1815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cap="all" spc="30" baseline="0">
                <a:solidFill>
                  <a:srgbClr val="7030A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dirty="0"/>
              <a:t>Architecture : Prediction and Forecasting any Time Series Data </a:t>
            </a:r>
          </a:p>
          <a:p>
            <a:pPr algn="ctr"/>
            <a:r>
              <a:rPr lang="en-US" sz="1800" dirty="0"/>
              <a:t>(Using Amazon Forecast, R, SageMaker, S3, Athena and QuickSight) </a:t>
            </a:r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708" y="1984738"/>
            <a:ext cx="1316636" cy="688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243" y="4020608"/>
            <a:ext cx="1041342" cy="638077"/>
          </a:xfrm>
          <a:prstGeom prst="rect">
            <a:avLst/>
          </a:prstGeom>
        </p:spPr>
      </p:pic>
      <p:pic>
        <p:nvPicPr>
          <p:cNvPr id="9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26" y="4060964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54247" y="1801720"/>
            <a:ext cx="1276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54503" y="2748869"/>
            <a:ext cx="16456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Hand Held Devices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32198" y="3820670"/>
            <a:ext cx="16456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Desktop</a:t>
            </a:r>
          </a:p>
        </p:txBody>
      </p:sp>
      <p:pic>
        <p:nvPicPr>
          <p:cNvPr id="13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88784" y="1570883"/>
            <a:ext cx="330200" cy="330200"/>
          </a:xfrm>
          <a:prstGeom prst="rect">
            <a:avLst/>
          </a:prstGeom>
        </p:spPr>
      </p:pic>
      <p:pic>
        <p:nvPicPr>
          <p:cNvPr id="14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31126" y="1598228"/>
            <a:ext cx="330200" cy="330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4000568" y="5050785"/>
            <a:ext cx="3342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Data wrangling </a:t>
            </a:r>
          </a:p>
          <a:p>
            <a:pPr algn="ctr"/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(Pre-processing with ML Algorithms)</a:t>
            </a:r>
          </a:p>
        </p:txBody>
      </p:sp>
      <p:pic>
        <p:nvPicPr>
          <p:cNvPr id="16" name="Graphic 81">
            <a:extLst>
              <a:ext uri="{FF2B5EF4-FFF2-40B4-BE49-F238E27FC236}">
                <a16:creationId xmlns:a16="http://schemas.microsoft.com/office/drawing/2014/main" xmlns="" id="{2EDF35A3-996F-4EBA-BF0B-2B6D65EE3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952169" y="3201417"/>
            <a:ext cx="387004" cy="387004"/>
          </a:xfrm>
          <a:prstGeom prst="rect">
            <a:avLst/>
          </a:prstGeom>
        </p:spPr>
      </p:pic>
      <p:pic>
        <p:nvPicPr>
          <p:cNvPr id="17" name="Graphic 82">
            <a:extLst>
              <a:ext uri="{FF2B5EF4-FFF2-40B4-BE49-F238E27FC236}">
                <a16:creationId xmlns:a16="http://schemas.microsoft.com/office/drawing/2014/main" xmlns="" id="{4E1142BA-16E1-4D5B-9653-FD40AE1B82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233481" y="3238684"/>
            <a:ext cx="387004" cy="387004"/>
          </a:xfrm>
          <a:prstGeom prst="rect">
            <a:avLst/>
          </a:prstGeom>
        </p:spPr>
      </p:pic>
      <p:pic>
        <p:nvPicPr>
          <p:cNvPr id="18" name="Graphic 83">
            <a:extLst>
              <a:ext uri="{FF2B5EF4-FFF2-40B4-BE49-F238E27FC236}">
                <a16:creationId xmlns:a16="http://schemas.microsoft.com/office/drawing/2014/main" xmlns="" id="{F35BF7FA-682C-4C57-BEB5-10CE7056D9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154435" y="3259075"/>
            <a:ext cx="387004" cy="3870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71C503-F8D4-4D8A-8010-6B6A6788E9C7}"/>
              </a:ext>
            </a:extLst>
          </p:cNvPr>
          <p:cNvSpPr txBox="1"/>
          <p:nvPr/>
        </p:nvSpPr>
        <p:spPr>
          <a:xfrm>
            <a:off x="2674941" y="3641458"/>
            <a:ext cx="93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Processed</a:t>
            </a:r>
          </a:p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2388057-BD4A-455F-A44F-2119E56FC596}"/>
              </a:ext>
            </a:extLst>
          </p:cNvPr>
          <p:cNvSpPr txBox="1"/>
          <p:nvPr/>
        </p:nvSpPr>
        <p:spPr>
          <a:xfrm>
            <a:off x="3853758" y="3619748"/>
            <a:ext cx="76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Forecast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D8FFFF2-041E-412B-ADA6-592CCEA8D2DC}"/>
              </a:ext>
            </a:extLst>
          </p:cNvPr>
          <p:cNvSpPr txBox="1"/>
          <p:nvPr/>
        </p:nvSpPr>
        <p:spPr>
          <a:xfrm>
            <a:off x="4984006" y="3634532"/>
            <a:ext cx="89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Model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Out 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8EE43DA-86E1-4FFA-8B98-1F5223EA5F5D}"/>
              </a:ext>
            </a:extLst>
          </p:cNvPr>
          <p:cNvSpPr txBox="1"/>
          <p:nvPr/>
        </p:nvSpPr>
        <p:spPr>
          <a:xfrm>
            <a:off x="6878585" y="3674501"/>
            <a:ext cx="102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Consumption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D4FAD2E-61E1-4402-A2BA-3454FDE797BB}"/>
              </a:ext>
            </a:extLst>
          </p:cNvPr>
          <p:cNvSpPr txBox="1"/>
          <p:nvPr/>
        </p:nvSpPr>
        <p:spPr>
          <a:xfrm>
            <a:off x="5651211" y="5401958"/>
            <a:ext cx="119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Amazon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CloudWatch</a:t>
            </a:r>
          </a:p>
        </p:txBody>
      </p:sp>
      <p:pic>
        <p:nvPicPr>
          <p:cNvPr id="24" name="Graphic 94">
            <a:extLst>
              <a:ext uri="{FF2B5EF4-FFF2-40B4-BE49-F238E27FC236}">
                <a16:creationId xmlns:a16="http://schemas.microsoft.com/office/drawing/2014/main" xmlns="" id="{C08260CF-2009-4328-9B0D-CCF815310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411742" y="5392191"/>
            <a:ext cx="457638" cy="4576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2427397" y="5673075"/>
            <a:ext cx="6480420" cy="19091"/>
          </a:xfrm>
          <a:prstGeom prst="straightConnector1">
            <a:avLst/>
          </a:prstGeom>
          <a:ln>
            <a:prstDash val="lgDashDot"/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6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48711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30478" y="1338898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7">
            <a:extLst>
              <a:ext uri="{FF2B5EF4-FFF2-40B4-BE49-F238E27FC236}">
                <a16:creationId xmlns:a16="http://schemas.microsoft.com/office/drawing/2014/main" xmlns="" id="{EE37061E-139E-4B3F-BD98-A8A4B001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11" y="3242696"/>
            <a:ext cx="438334" cy="4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xmlns="" id="{43CC9763-1C08-4B88-A050-06E4E45C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297" y="3656145"/>
            <a:ext cx="8574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pic>
        <p:nvPicPr>
          <p:cNvPr id="30" name="Graphic 14">
            <a:extLst>
              <a:ext uri="{FF2B5EF4-FFF2-40B4-BE49-F238E27FC236}">
                <a16:creationId xmlns:a16="http://schemas.microsoft.com/office/drawing/2014/main" xmlns="" id="{997B094F-21FB-494E-A00C-114362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47" y="3277360"/>
            <a:ext cx="402541" cy="40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xmlns="" id="{4707C5FC-F2D3-4D07-8060-FAE2D6D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752" y="3688519"/>
            <a:ext cx="1020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731159" y="2018146"/>
            <a:ext cx="14116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Data Sources</a:t>
            </a:r>
          </a:p>
        </p:txBody>
      </p:sp>
      <p:pic>
        <p:nvPicPr>
          <p:cNvPr id="33" name="Graphic 122">
            <a:extLst>
              <a:ext uri="{FF2B5EF4-FFF2-40B4-BE49-F238E27FC236}">
                <a16:creationId xmlns:a16="http://schemas.microsoft.com/office/drawing/2014/main" xmlns="" id="{9660FD39-9351-4A13-9DB0-C7A87CE0E4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998208" y="3219253"/>
            <a:ext cx="436892" cy="436892"/>
          </a:xfrm>
          <a:prstGeom prst="rect">
            <a:avLst/>
          </a:prstGeom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xmlns="" id="{C925B15F-53E5-4D7F-940F-6B7F18DE7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328" y="3017791"/>
            <a:ext cx="9586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xmlns="" id="{D80CAA8B-1294-43A6-B204-5D612365D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714" y="2955251"/>
            <a:ext cx="9586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xmlns="" id="{A6FEF258-04C1-414E-B732-C176F16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089" y="2955251"/>
            <a:ext cx="9586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2D53205-15B8-4F5B-B60C-007EFB907A69}"/>
              </a:ext>
            </a:extLst>
          </p:cNvPr>
          <p:cNvSpPr/>
          <p:nvPr/>
        </p:nvSpPr>
        <p:spPr>
          <a:xfrm>
            <a:off x="2079282" y="1542194"/>
            <a:ext cx="7143857" cy="4518719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EAE93AA-F7AE-40EC-8C24-AD7F28213BB6}"/>
              </a:ext>
            </a:extLst>
          </p:cNvPr>
          <p:cNvSpPr/>
          <p:nvPr/>
        </p:nvSpPr>
        <p:spPr>
          <a:xfrm>
            <a:off x="452285" y="1535782"/>
            <a:ext cx="1558464" cy="4525131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0" tIns="76200"/>
          <a:lstStyle/>
          <a:p>
            <a:pPr>
              <a:defRPr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>
              <a:defRPr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45F0398-E264-41ED-A959-D6ADB55EF0FD}"/>
              </a:ext>
            </a:extLst>
          </p:cNvPr>
          <p:cNvSpPr/>
          <p:nvPr/>
        </p:nvSpPr>
        <p:spPr>
          <a:xfrm>
            <a:off x="9429323" y="1535782"/>
            <a:ext cx="2118405" cy="4476269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6200"/>
          <a:lstStyle/>
          <a:p>
            <a:pPr algn="ctr">
              <a:defRPr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2379F82F-B99F-4BF1-B4A9-7813DEB5F196}"/>
              </a:ext>
            </a:extLst>
          </p:cNvPr>
          <p:cNvCxnSpPr>
            <a:cxnSpLocks/>
          </p:cNvCxnSpPr>
          <p:nvPr/>
        </p:nvCxnSpPr>
        <p:spPr>
          <a:xfrm flipV="1">
            <a:off x="8755611" y="3435599"/>
            <a:ext cx="976587" cy="1323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663C9CF-D955-40DD-ACD3-751D240B53F4}"/>
              </a:ext>
            </a:extLst>
          </p:cNvPr>
          <p:cNvCxnSpPr>
            <a:cxnSpLocks/>
          </p:cNvCxnSpPr>
          <p:nvPr/>
        </p:nvCxnSpPr>
        <p:spPr>
          <a:xfrm flipV="1">
            <a:off x="7612574" y="3438159"/>
            <a:ext cx="438960" cy="737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9437AF8-2D81-4C64-BFD7-218658AA8DD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79539" y="3383144"/>
            <a:ext cx="1172630" cy="1177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8FCC9BF-8920-457A-8A27-9A2A11C21FBF}"/>
              </a:ext>
            </a:extLst>
          </p:cNvPr>
          <p:cNvCxnSpPr>
            <a:cxnSpLocks/>
          </p:cNvCxnSpPr>
          <p:nvPr/>
        </p:nvCxnSpPr>
        <p:spPr>
          <a:xfrm flipV="1">
            <a:off x="3408249" y="3435066"/>
            <a:ext cx="514585" cy="70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D3CC33DB-9BA6-47C5-9CC7-3B88E6B48AF5}"/>
              </a:ext>
            </a:extLst>
          </p:cNvPr>
          <p:cNvCxnSpPr>
            <a:cxnSpLocks/>
          </p:cNvCxnSpPr>
          <p:nvPr/>
        </p:nvCxnSpPr>
        <p:spPr>
          <a:xfrm flipV="1">
            <a:off x="4574899" y="3454871"/>
            <a:ext cx="514585" cy="70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E3B75F8-0748-43D8-9206-31A6EF9B8F44}"/>
              </a:ext>
            </a:extLst>
          </p:cNvPr>
          <p:cNvCxnSpPr>
            <a:cxnSpLocks/>
          </p:cNvCxnSpPr>
          <p:nvPr/>
        </p:nvCxnSpPr>
        <p:spPr>
          <a:xfrm flipV="1">
            <a:off x="5667607" y="3435389"/>
            <a:ext cx="514585" cy="70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40CEC69B-07F6-4AA5-8914-6C2D27FC7A5A}"/>
              </a:ext>
            </a:extLst>
          </p:cNvPr>
          <p:cNvCxnSpPr>
            <a:cxnSpLocks/>
          </p:cNvCxnSpPr>
          <p:nvPr/>
        </p:nvCxnSpPr>
        <p:spPr>
          <a:xfrm flipV="1">
            <a:off x="6675921" y="3467248"/>
            <a:ext cx="430286" cy="705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23">
            <a:extLst>
              <a:ext uri="{FF2B5EF4-FFF2-40B4-BE49-F238E27FC236}">
                <a16:creationId xmlns:a16="http://schemas.microsoft.com/office/drawing/2014/main" xmlns="" id="{77808EEB-C2F9-4D47-8A79-7915FC72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7577" y="1371041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F5B0848-2FF6-D148-B08C-82F8E1661333}"/>
              </a:ext>
            </a:extLst>
          </p:cNvPr>
          <p:cNvSpPr txBox="1"/>
          <p:nvPr/>
        </p:nvSpPr>
        <p:spPr>
          <a:xfrm>
            <a:off x="3736204" y="4636761"/>
            <a:ext cx="88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</a:p>
        </p:txBody>
      </p:sp>
      <p:pic>
        <p:nvPicPr>
          <p:cNvPr id="49" name="Graphic 37">
            <a:extLst>
              <a:ext uri="{FF2B5EF4-FFF2-40B4-BE49-F238E27FC236}">
                <a16:creationId xmlns:a16="http://schemas.microsoft.com/office/drawing/2014/main" xmlns="" id="{361F2200-B741-3B45-9FA6-37A862F615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3949115" y="4142988"/>
            <a:ext cx="522575" cy="52257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177D3394-CFD2-6542-90F0-441AFA1EAA16}"/>
              </a:ext>
            </a:extLst>
          </p:cNvPr>
          <p:cNvSpPr txBox="1"/>
          <p:nvPr/>
        </p:nvSpPr>
        <p:spPr>
          <a:xfrm>
            <a:off x="10188698" y="5305820"/>
            <a:ext cx="94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Notebook</a:t>
            </a:r>
          </a:p>
        </p:txBody>
      </p:sp>
      <p:pic>
        <p:nvPicPr>
          <p:cNvPr id="51" name="Graphic 24">
            <a:extLst>
              <a:ext uri="{FF2B5EF4-FFF2-40B4-BE49-F238E27FC236}">
                <a16:creationId xmlns:a16="http://schemas.microsoft.com/office/drawing/2014/main" xmlns="" id="{BDF4FEDF-6611-E941-BC53-F5FE3F86B399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0364554" y="4817531"/>
            <a:ext cx="469900" cy="469900"/>
          </a:xfrm>
          <a:prstGeom prst="rect">
            <a:avLst/>
          </a:prstGeom>
        </p:spPr>
      </p:pic>
      <p:cxnSp>
        <p:nvCxnSpPr>
          <p:cNvPr id="52" name="Elbow Connector 51"/>
          <p:cNvCxnSpPr>
            <a:stCxn id="51" idx="1"/>
            <a:endCxn id="49" idx="3"/>
          </p:cNvCxnSpPr>
          <p:nvPr/>
        </p:nvCxnSpPr>
        <p:spPr>
          <a:xfrm rot="10800000">
            <a:off x="4471690" y="4404277"/>
            <a:ext cx="5892864" cy="648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698C942-4629-482C-B294-0814F587B81D}"/>
              </a:ext>
            </a:extLst>
          </p:cNvPr>
          <p:cNvSpPr txBox="1"/>
          <p:nvPr/>
        </p:nvSpPr>
        <p:spPr>
          <a:xfrm>
            <a:off x="3246668" y="2424820"/>
            <a:ext cx="808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Catalog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Crawler</a:t>
            </a:r>
          </a:p>
        </p:txBody>
      </p:sp>
      <p:pic>
        <p:nvPicPr>
          <p:cNvPr id="54" name="Graphic 90">
            <a:extLst>
              <a:ext uri="{FF2B5EF4-FFF2-40B4-BE49-F238E27FC236}">
                <a16:creationId xmlns:a16="http://schemas.microsoft.com/office/drawing/2014/main" xmlns="" id="{434B4C11-FF2E-43FB-A83C-2ACCE7E3BF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2979810" y="2639131"/>
            <a:ext cx="292953" cy="29295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9E5A13F-092C-44DE-8EDE-B822A4405163}"/>
              </a:ext>
            </a:extLst>
          </p:cNvPr>
          <p:cNvSpPr txBox="1"/>
          <p:nvPr/>
        </p:nvSpPr>
        <p:spPr>
          <a:xfrm>
            <a:off x="5531801" y="2354528"/>
            <a:ext cx="81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Catalog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Crawler</a:t>
            </a:r>
          </a:p>
        </p:txBody>
      </p:sp>
      <p:pic>
        <p:nvPicPr>
          <p:cNvPr id="56" name="Graphic 72">
            <a:extLst>
              <a:ext uri="{FF2B5EF4-FFF2-40B4-BE49-F238E27FC236}">
                <a16:creationId xmlns:a16="http://schemas.microsoft.com/office/drawing/2014/main" xmlns="" id="{B9174991-AC59-4A7F-9CA3-3771AE86F0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5258325" y="2627060"/>
            <a:ext cx="292953" cy="292953"/>
          </a:xfrm>
          <a:prstGeom prst="rect">
            <a:avLst/>
          </a:prstGeom>
        </p:spPr>
      </p:pic>
      <p:sp>
        <p:nvSpPr>
          <p:cNvPr id="57" name="TextBox 24">
            <a:extLst>
              <a:ext uri="{FF2B5EF4-FFF2-40B4-BE49-F238E27FC236}">
                <a16:creationId xmlns:a16="http://schemas.microsoft.com/office/drawing/2014/main" xmlns="" id="{D9C73F52-2AE6-4E0F-990B-92AB202CC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961" y="1690987"/>
            <a:ext cx="848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AWS glue</a:t>
            </a:r>
            <a:b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US" alt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data catalog</a:t>
            </a:r>
          </a:p>
        </p:txBody>
      </p:sp>
      <p:pic>
        <p:nvPicPr>
          <p:cNvPr id="58" name="Graphic 9">
            <a:extLst>
              <a:ext uri="{FF2B5EF4-FFF2-40B4-BE49-F238E27FC236}">
                <a16:creationId xmlns:a16="http://schemas.microsoft.com/office/drawing/2014/main" xmlns="" id="{818AB0BA-B48B-47C2-98E8-F198D011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0" y="1652424"/>
            <a:ext cx="49268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9E5A13F-092C-44DE-8EDE-B822A4405163}"/>
              </a:ext>
            </a:extLst>
          </p:cNvPr>
          <p:cNvSpPr txBox="1"/>
          <p:nvPr/>
        </p:nvSpPr>
        <p:spPr>
          <a:xfrm>
            <a:off x="7386212" y="2457261"/>
            <a:ext cx="811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Catalog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Crawler</a:t>
            </a:r>
          </a:p>
        </p:txBody>
      </p:sp>
      <p:pic>
        <p:nvPicPr>
          <p:cNvPr id="60" name="Graphic 72">
            <a:extLst>
              <a:ext uri="{FF2B5EF4-FFF2-40B4-BE49-F238E27FC236}">
                <a16:creationId xmlns:a16="http://schemas.microsoft.com/office/drawing/2014/main" xmlns="" id="{B9174991-AC59-4A7F-9CA3-3771AE86F0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165569" y="2664277"/>
            <a:ext cx="292953" cy="292953"/>
          </a:xfrm>
          <a:prstGeom prst="rect">
            <a:avLst/>
          </a:prstGeom>
        </p:spPr>
      </p:pic>
      <p:cxnSp>
        <p:nvCxnSpPr>
          <p:cNvPr id="61" name="Elbow Connector 60"/>
          <p:cNvCxnSpPr>
            <a:stCxn id="54" idx="0"/>
            <a:endCxn id="58" idx="1"/>
          </p:cNvCxnSpPr>
          <p:nvPr/>
        </p:nvCxnSpPr>
        <p:spPr>
          <a:xfrm rot="5400000" flipH="1" flipV="1">
            <a:off x="4032525" y="974787"/>
            <a:ext cx="758107" cy="2570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6" idx="0"/>
            <a:endCxn id="58" idx="2"/>
          </p:cNvCxnSpPr>
          <p:nvPr/>
        </p:nvCxnSpPr>
        <p:spPr>
          <a:xfrm rot="5400000" flipH="1" flipV="1">
            <a:off x="5415288" y="2099138"/>
            <a:ext cx="517436" cy="538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60" idx="0"/>
            <a:endCxn id="58" idx="3"/>
          </p:cNvCxnSpPr>
          <p:nvPr/>
        </p:nvCxnSpPr>
        <p:spPr>
          <a:xfrm rot="16200000" flipV="1">
            <a:off x="6359173" y="1711403"/>
            <a:ext cx="783253" cy="1122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6" idx="0"/>
            <a:endCxn id="54" idx="2"/>
          </p:cNvCxnSpPr>
          <p:nvPr/>
        </p:nvCxnSpPr>
        <p:spPr>
          <a:xfrm flipH="1" flipV="1">
            <a:off x="3126287" y="2932084"/>
            <a:ext cx="19384" cy="2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5416942" y="2981731"/>
            <a:ext cx="19384" cy="2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7347937" y="2929876"/>
            <a:ext cx="19384" cy="2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8F7DCF69-5246-474F-A73E-2790F14CFA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07885" y="4173441"/>
            <a:ext cx="482654" cy="460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15">
            <a:extLst>
              <a:ext uri="{FF2B5EF4-FFF2-40B4-BE49-F238E27FC236}">
                <a16:creationId xmlns:a16="http://schemas.microsoft.com/office/drawing/2014/main" xmlns="" id="{FDD6B3DE-F4D9-4DD9-AA17-96EB0070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984" y="4721782"/>
            <a:ext cx="9127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accent1">
                    <a:lumMod val="20000"/>
                    <a:lumOff val="80000"/>
                  </a:schemeClr>
                </a:solidFill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ARIMA ML Algorithm</a:t>
            </a:r>
          </a:p>
        </p:txBody>
      </p:sp>
      <p:cxnSp>
        <p:nvCxnSpPr>
          <p:cNvPr id="69" name="Straight Arrow Connector 68"/>
          <p:cNvCxnSpPr>
            <a:stCxn id="67" idx="3"/>
            <a:endCxn id="49" idx="1"/>
          </p:cNvCxnSpPr>
          <p:nvPr/>
        </p:nvCxnSpPr>
        <p:spPr>
          <a:xfrm>
            <a:off x="3390539" y="4403799"/>
            <a:ext cx="558576" cy="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33747" y="3001507"/>
            <a:ext cx="945792" cy="82433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Source Data</a:t>
            </a:r>
          </a:p>
        </p:txBody>
      </p:sp>
      <p:cxnSp>
        <p:nvCxnSpPr>
          <p:cNvPr id="71" name="Elbow Connector 70"/>
          <p:cNvCxnSpPr>
            <a:stCxn id="49" idx="0"/>
            <a:endCxn id="17" idx="2"/>
          </p:cNvCxnSpPr>
          <p:nvPr/>
        </p:nvCxnSpPr>
        <p:spPr>
          <a:xfrm rot="5400000" flipH="1" flipV="1">
            <a:off x="4560043" y="3276048"/>
            <a:ext cx="517300" cy="1216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126288" y="3576643"/>
            <a:ext cx="4582" cy="55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198868" y="3170726"/>
            <a:ext cx="583019" cy="5301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73031" y="3923306"/>
            <a:ext cx="446395" cy="45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5" name="Straight Arrow Connector 74"/>
          <p:cNvCxnSpPr>
            <a:stCxn id="74" idx="0"/>
          </p:cNvCxnSpPr>
          <p:nvPr/>
        </p:nvCxnSpPr>
        <p:spPr>
          <a:xfrm flipH="1" flipV="1">
            <a:off x="2485622" y="3709115"/>
            <a:ext cx="10607" cy="21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2698C942-4629-482C-B294-0814F587B81D}"/>
              </a:ext>
            </a:extLst>
          </p:cNvPr>
          <p:cNvSpPr txBox="1"/>
          <p:nvPr/>
        </p:nvSpPr>
        <p:spPr>
          <a:xfrm>
            <a:off x="2097761" y="3194165"/>
            <a:ext cx="823575" cy="41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</a:p>
          <a:p>
            <a:pPr algn="ctr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141003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3FAD676-7164-48BB-97DB-D83921FD9AB4}"/>
              </a:ext>
            </a:extLst>
          </p:cNvPr>
          <p:cNvCxnSpPr>
            <a:stCxn id="25" idx="3"/>
            <a:endCxn id="2" idx="1"/>
          </p:cNvCxnSpPr>
          <p:nvPr/>
        </p:nvCxnSpPr>
        <p:spPr>
          <a:xfrm>
            <a:off x="940776" y="1998258"/>
            <a:ext cx="1021588" cy="22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A47C91-4CFE-412D-A603-2003DA936751}"/>
              </a:ext>
            </a:extLst>
          </p:cNvPr>
          <p:cNvSpPr/>
          <p:nvPr/>
        </p:nvSpPr>
        <p:spPr>
          <a:xfrm>
            <a:off x="5932117" y="-24809"/>
            <a:ext cx="6380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Security, Network, and Access Control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r>
              <a:rPr lang="en-US" sz="2400" b="1" dirty="0" smtClean="0">
                <a:solidFill>
                  <a:srgbClr val="0070C0"/>
                </a:solidFill>
              </a:rPr>
              <a:t>best </a:t>
            </a:r>
            <a:r>
              <a:rPr lang="en-US" sz="2400" b="1" dirty="0">
                <a:solidFill>
                  <a:srgbClr val="0070C0"/>
                </a:solidFill>
              </a:rPr>
              <a:t>practices for a standard Azure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3 </a:t>
            </a:r>
            <a:r>
              <a:rPr lang="en-IN" sz="2400" b="1" dirty="0">
                <a:solidFill>
                  <a:srgbClr val="0070C0"/>
                </a:solidFill>
              </a:rPr>
              <a:t>Tire A</a:t>
            </a:r>
            <a:r>
              <a:rPr lang="en-US" sz="2400" b="1" dirty="0">
                <a:solidFill>
                  <a:srgbClr val="0070C0"/>
                </a:solidFill>
              </a:rPr>
              <a:t>architecture </a:t>
            </a:r>
            <a:r>
              <a:rPr lang="en-US" sz="1600" dirty="0">
                <a:solidFill>
                  <a:srgbClr val="0070C0"/>
                </a:solidFill>
              </a:rPr>
              <a:t>[ 2 SDLC Tiers (DEV &amp; PROD) Environments]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08CD88A-9241-46EA-A99B-BAA925256355}"/>
              </a:ext>
            </a:extLst>
          </p:cNvPr>
          <p:cNvSpPr/>
          <p:nvPr/>
        </p:nvSpPr>
        <p:spPr>
          <a:xfrm>
            <a:off x="1962364" y="746625"/>
            <a:ext cx="3349375" cy="254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E12871-708E-40E7-ACCB-2CA542538A3A}"/>
              </a:ext>
            </a:extLst>
          </p:cNvPr>
          <p:cNvSpPr/>
          <p:nvPr/>
        </p:nvSpPr>
        <p:spPr>
          <a:xfrm>
            <a:off x="2208943" y="894145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BA71A5-3902-4526-8CD1-A53F851FBD1A}"/>
              </a:ext>
            </a:extLst>
          </p:cNvPr>
          <p:cNvSpPr/>
          <p:nvPr/>
        </p:nvSpPr>
        <p:spPr>
          <a:xfrm>
            <a:off x="3152453" y="894145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74BC61-33C2-4B0D-A397-09813B2061F8}"/>
              </a:ext>
            </a:extLst>
          </p:cNvPr>
          <p:cNvSpPr/>
          <p:nvPr/>
        </p:nvSpPr>
        <p:spPr>
          <a:xfrm>
            <a:off x="4232096" y="894145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EEA4AA-0CA1-4C1E-89FC-BEF47BAC7575}"/>
              </a:ext>
            </a:extLst>
          </p:cNvPr>
          <p:cNvSpPr/>
          <p:nvPr/>
        </p:nvSpPr>
        <p:spPr>
          <a:xfrm>
            <a:off x="2198669" y="2094380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FBB4833-8460-4A0C-B8DC-2FA05013CB40}"/>
              </a:ext>
            </a:extLst>
          </p:cNvPr>
          <p:cNvSpPr/>
          <p:nvPr/>
        </p:nvSpPr>
        <p:spPr>
          <a:xfrm>
            <a:off x="3142179" y="2094380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B700EA4-34EF-44AB-AF14-8F46173EA03C}"/>
              </a:ext>
            </a:extLst>
          </p:cNvPr>
          <p:cNvSpPr/>
          <p:nvPr/>
        </p:nvSpPr>
        <p:spPr>
          <a:xfrm>
            <a:off x="4221822" y="2094380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2DC493C-D38F-4DD4-BC4C-CCE189C363B4}"/>
              </a:ext>
            </a:extLst>
          </p:cNvPr>
          <p:cNvSpPr txBox="1"/>
          <p:nvPr/>
        </p:nvSpPr>
        <p:spPr>
          <a:xfrm>
            <a:off x="2301410" y="1647072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0A295D3-CF04-4B80-81D5-70A80906B75F}"/>
              </a:ext>
            </a:extLst>
          </p:cNvPr>
          <p:cNvSpPr txBox="1"/>
          <p:nvPr/>
        </p:nvSpPr>
        <p:spPr>
          <a:xfrm>
            <a:off x="3178567" y="1647072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307E723-0D9E-4795-AAE9-904FABC985F7}"/>
              </a:ext>
            </a:extLst>
          </p:cNvPr>
          <p:cNvSpPr txBox="1"/>
          <p:nvPr/>
        </p:nvSpPr>
        <p:spPr>
          <a:xfrm>
            <a:off x="4291524" y="1647072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F30C34F-06E4-4B13-8C1A-57E2926CAD25}"/>
              </a:ext>
            </a:extLst>
          </p:cNvPr>
          <p:cNvSpPr txBox="1"/>
          <p:nvPr/>
        </p:nvSpPr>
        <p:spPr>
          <a:xfrm>
            <a:off x="2253483" y="2779606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035801-80A4-423C-B35F-2D92F3C98541}"/>
              </a:ext>
            </a:extLst>
          </p:cNvPr>
          <p:cNvSpPr txBox="1"/>
          <p:nvPr/>
        </p:nvSpPr>
        <p:spPr>
          <a:xfrm>
            <a:off x="3245272" y="2799156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2985DD7-A7F3-45B5-B95A-0679F9C00A4D}"/>
              </a:ext>
            </a:extLst>
          </p:cNvPr>
          <p:cNvSpPr txBox="1"/>
          <p:nvPr/>
        </p:nvSpPr>
        <p:spPr>
          <a:xfrm>
            <a:off x="4253870" y="2803719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84B88FA-A25C-41F5-A06E-A1F2B5877885}"/>
              </a:ext>
            </a:extLst>
          </p:cNvPr>
          <p:cNvSpPr/>
          <p:nvPr/>
        </p:nvSpPr>
        <p:spPr>
          <a:xfrm>
            <a:off x="2309552" y="2585380"/>
            <a:ext cx="589889" cy="175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DC2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BE8DC64-F09A-4AD8-ACDD-1E027CCA91D6}"/>
              </a:ext>
            </a:extLst>
          </p:cNvPr>
          <p:cNvSpPr/>
          <p:nvPr/>
        </p:nvSpPr>
        <p:spPr>
          <a:xfrm>
            <a:off x="2309552" y="2311172"/>
            <a:ext cx="589889" cy="175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DC1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B5C21C0-C1D4-4443-9F59-E01F8555661D}"/>
              </a:ext>
            </a:extLst>
          </p:cNvPr>
          <p:cNvSpPr/>
          <p:nvPr/>
        </p:nvSpPr>
        <p:spPr>
          <a:xfrm>
            <a:off x="1117314" y="1697905"/>
            <a:ext cx="607888" cy="636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VPN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6F8C14C-F885-479E-9CD7-E68F50C0CE1D}"/>
              </a:ext>
            </a:extLst>
          </p:cNvPr>
          <p:cNvSpPr/>
          <p:nvPr/>
        </p:nvSpPr>
        <p:spPr>
          <a:xfrm>
            <a:off x="114180" y="1035612"/>
            <a:ext cx="826596" cy="1925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On-Prem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006380C-0316-41A5-A593-08C4EEF4B5ED}"/>
              </a:ext>
            </a:extLst>
          </p:cNvPr>
          <p:cNvSpPr/>
          <p:nvPr/>
        </p:nvSpPr>
        <p:spPr>
          <a:xfrm>
            <a:off x="2604496" y="894145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4DFD481-A3CA-425E-A85A-B65D1578BEDA}"/>
              </a:ext>
            </a:extLst>
          </p:cNvPr>
          <p:cNvSpPr/>
          <p:nvPr/>
        </p:nvSpPr>
        <p:spPr>
          <a:xfrm>
            <a:off x="3537176" y="881006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4EA78A0-A54C-4482-BEC9-06DBA29C839B}"/>
              </a:ext>
            </a:extLst>
          </p:cNvPr>
          <p:cNvSpPr/>
          <p:nvPr/>
        </p:nvSpPr>
        <p:spPr>
          <a:xfrm>
            <a:off x="4625952" y="910780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83F93D9-2E9C-4C45-A970-41199D00A7DC}"/>
              </a:ext>
            </a:extLst>
          </p:cNvPr>
          <p:cNvSpPr/>
          <p:nvPr/>
        </p:nvSpPr>
        <p:spPr>
          <a:xfrm>
            <a:off x="435367" y="4060303"/>
            <a:ext cx="3349375" cy="254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61E1438-F4FA-4BA3-B185-32BA23B7E8CD}"/>
              </a:ext>
            </a:extLst>
          </p:cNvPr>
          <p:cNvSpPr/>
          <p:nvPr/>
        </p:nvSpPr>
        <p:spPr>
          <a:xfrm>
            <a:off x="681946" y="4207823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C477507-CE9A-426C-A601-915F03D64204}"/>
              </a:ext>
            </a:extLst>
          </p:cNvPr>
          <p:cNvSpPr/>
          <p:nvPr/>
        </p:nvSpPr>
        <p:spPr>
          <a:xfrm>
            <a:off x="1625456" y="4207823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8508484-0544-4C83-B616-691E5B7A2D68}"/>
              </a:ext>
            </a:extLst>
          </p:cNvPr>
          <p:cNvSpPr/>
          <p:nvPr/>
        </p:nvSpPr>
        <p:spPr>
          <a:xfrm>
            <a:off x="2705099" y="4207823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ED54EAE-6ECD-4D8A-8849-ACEEF117AB6D}"/>
              </a:ext>
            </a:extLst>
          </p:cNvPr>
          <p:cNvSpPr/>
          <p:nvPr/>
        </p:nvSpPr>
        <p:spPr>
          <a:xfrm>
            <a:off x="671672" y="5408058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F596B0-1F69-4310-B311-18156326876F}"/>
              </a:ext>
            </a:extLst>
          </p:cNvPr>
          <p:cNvSpPr/>
          <p:nvPr/>
        </p:nvSpPr>
        <p:spPr>
          <a:xfrm>
            <a:off x="1615182" y="5408058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9184E4B-011B-42C3-B225-F4D141646A1B}"/>
              </a:ext>
            </a:extLst>
          </p:cNvPr>
          <p:cNvSpPr/>
          <p:nvPr/>
        </p:nvSpPr>
        <p:spPr>
          <a:xfrm>
            <a:off x="2694825" y="5408058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8DF9F19-09B1-4026-82F1-332878CC014A}"/>
              </a:ext>
            </a:extLst>
          </p:cNvPr>
          <p:cNvSpPr txBox="1"/>
          <p:nvPr/>
        </p:nvSpPr>
        <p:spPr>
          <a:xfrm>
            <a:off x="774413" y="4960750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3C904FC-83DE-456F-BFB1-06D91E976B5F}"/>
              </a:ext>
            </a:extLst>
          </p:cNvPr>
          <p:cNvSpPr txBox="1"/>
          <p:nvPr/>
        </p:nvSpPr>
        <p:spPr>
          <a:xfrm>
            <a:off x="1651570" y="4960750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E2DA9FB-0D8B-46E4-B494-1269EA05DC5A}"/>
              </a:ext>
            </a:extLst>
          </p:cNvPr>
          <p:cNvSpPr txBox="1"/>
          <p:nvPr/>
        </p:nvSpPr>
        <p:spPr>
          <a:xfrm>
            <a:off x="2764527" y="4960750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F186923-997A-41B2-B474-E06FD59491FE}"/>
              </a:ext>
            </a:extLst>
          </p:cNvPr>
          <p:cNvSpPr txBox="1"/>
          <p:nvPr/>
        </p:nvSpPr>
        <p:spPr>
          <a:xfrm>
            <a:off x="726486" y="6093284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E6B10AA-B571-4A0F-B433-255C7D5BEDCE}"/>
              </a:ext>
            </a:extLst>
          </p:cNvPr>
          <p:cNvSpPr txBox="1"/>
          <p:nvPr/>
        </p:nvSpPr>
        <p:spPr>
          <a:xfrm>
            <a:off x="1718275" y="6112834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341C3F3-4678-41F7-9A4E-24605210D52D}"/>
              </a:ext>
            </a:extLst>
          </p:cNvPr>
          <p:cNvSpPr txBox="1"/>
          <p:nvPr/>
        </p:nvSpPr>
        <p:spPr>
          <a:xfrm>
            <a:off x="2726873" y="6117397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5D00F-F34B-42C4-BA5B-0CBF48AE7715}"/>
              </a:ext>
            </a:extLst>
          </p:cNvPr>
          <p:cNvSpPr/>
          <p:nvPr/>
        </p:nvSpPr>
        <p:spPr>
          <a:xfrm>
            <a:off x="1077499" y="4207823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4377262-FCD6-425E-9AA0-82C42E44ABB9}"/>
              </a:ext>
            </a:extLst>
          </p:cNvPr>
          <p:cNvSpPr/>
          <p:nvPr/>
        </p:nvSpPr>
        <p:spPr>
          <a:xfrm>
            <a:off x="2010179" y="4194684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D7A7EC-7FEE-4187-8F32-9D6EC178827D}"/>
              </a:ext>
            </a:extLst>
          </p:cNvPr>
          <p:cNvSpPr/>
          <p:nvPr/>
        </p:nvSpPr>
        <p:spPr>
          <a:xfrm>
            <a:off x="3098955" y="4224458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EDD31C6-168C-4662-B1B8-77F2CCA16325}"/>
              </a:ext>
            </a:extLst>
          </p:cNvPr>
          <p:cNvSpPr/>
          <p:nvPr/>
        </p:nvSpPr>
        <p:spPr>
          <a:xfrm>
            <a:off x="7826451" y="1470226"/>
            <a:ext cx="3349375" cy="287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CAF5D20-D42A-4118-B777-56B82E7AAB13}"/>
              </a:ext>
            </a:extLst>
          </p:cNvPr>
          <p:cNvSpPr/>
          <p:nvPr/>
        </p:nvSpPr>
        <p:spPr>
          <a:xfrm>
            <a:off x="8073030" y="1617747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D934896-1DB9-4E02-9DE8-6374BE227B2F}"/>
              </a:ext>
            </a:extLst>
          </p:cNvPr>
          <p:cNvSpPr/>
          <p:nvPr/>
        </p:nvSpPr>
        <p:spPr>
          <a:xfrm>
            <a:off x="9016540" y="1617747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930297D-FE7E-4AEB-B729-189D42AC0089}"/>
              </a:ext>
            </a:extLst>
          </p:cNvPr>
          <p:cNvSpPr/>
          <p:nvPr/>
        </p:nvSpPr>
        <p:spPr>
          <a:xfrm>
            <a:off x="10096183" y="1617747"/>
            <a:ext cx="791110" cy="10442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F6838259-4368-4B87-9750-882A1306C775}"/>
              </a:ext>
            </a:extLst>
          </p:cNvPr>
          <p:cNvSpPr/>
          <p:nvPr/>
        </p:nvSpPr>
        <p:spPr>
          <a:xfrm>
            <a:off x="8062756" y="2817982"/>
            <a:ext cx="791110" cy="13740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E0300C2-9286-498A-8EC0-1A01051F750D}"/>
              </a:ext>
            </a:extLst>
          </p:cNvPr>
          <p:cNvSpPr/>
          <p:nvPr/>
        </p:nvSpPr>
        <p:spPr>
          <a:xfrm>
            <a:off x="9006266" y="2817982"/>
            <a:ext cx="791110" cy="13740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76E9069-C667-46FC-BFAC-82E154920B69}"/>
              </a:ext>
            </a:extLst>
          </p:cNvPr>
          <p:cNvSpPr/>
          <p:nvPr/>
        </p:nvSpPr>
        <p:spPr>
          <a:xfrm>
            <a:off x="10085909" y="2817982"/>
            <a:ext cx="791110" cy="13740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5362DA0-79B2-4AE1-8230-BE367C27104B}"/>
              </a:ext>
            </a:extLst>
          </p:cNvPr>
          <p:cNvSpPr txBox="1"/>
          <p:nvPr/>
        </p:nvSpPr>
        <p:spPr>
          <a:xfrm>
            <a:off x="8165497" y="2370674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920EA8D-9E78-483E-9CC1-D93A39D05BED}"/>
              </a:ext>
            </a:extLst>
          </p:cNvPr>
          <p:cNvSpPr txBox="1"/>
          <p:nvPr/>
        </p:nvSpPr>
        <p:spPr>
          <a:xfrm>
            <a:off x="9042654" y="2370674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A223A2B-F326-418E-9E65-29A7CBA1180F}"/>
              </a:ext>
            </a:extLst>
          </p:cNvPr>
          <p:cNvSpPr txBox="1"/>
          <p:nvPr/>
        </p:nvSpPr>
        <p:spPr>
          <a:xfrm>
            <a:off x="10155611" y="2370674"/>
            <a:ext cx="6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4CD4DEC-4603-4A69-A399-E6AA7C918DFE}"/>
              </a:ext>
            </a:extLst>
          </p:cNvPr>
          <p:cNvSpPr txBox="1"/>
          <p:nvPr/>
        </p:nvSpPr>
        <p:spPr>
          <a:xfrm>
            <a:off x="8117570" y="3824490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C07405F-A8E4-446B-B51C-3D7A76824E84}"/>
              </a:ext>
            </a:extLst>
          </p:cNvPr>
          <p:cNvSpPr txBox="1"/>
          <p:nvPr/>
        </p:nvSpPr>
        <p:spPr>
          <a:xfrm>
            <a:off x="9109359" y="3844040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6244866-08A0-41F8-9CA8-7149ABB0EABB}"/>
              </a:ext>
            </a:extLst>
          </p:cNvPr>
          <p:cNvSpPr txBox="1"/>
          <p:nvPr/>
        </p:nvSpPr>
        <p:spPr>
          <a:xfrm>
            <a:off x="10117957" y="3848603"/>
            <a:ext cx="6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BA40AA35-F2CC-449C-A657-292E00579181}"/>
              </a:ext>
            </a:extLst>
          </p:cNvPr>
          <p:cNvSpPr/>
          <p:nvPr/>
        </p:nvSpPr>
        <p:spPr>
          <a:xfrm>
            <a:off x="8141303" y="3068951"/>
            <a:ext cx="589889" cy="7750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IN" sz="1200" dirty="0"/>
              <a:t>WEB</a:t>
            </a:r>
          </a:p>
          <a:p>
            <a:pPr algn="ctr"/>
            <a:endParaRPr lang="en-IN" sz="1200" dirty="0"/>
          </a:p>
          <a:p>
            <a:pPr algn="ctr"/>
            <a:r>
              <a:rPr lang="en-IN" sz="1200" dirty="0"/>
              <a:t>WEB</a:t>
            </a:r>
          </a:p>
          <a:p>
            <a:pPr algn="ctr"/>
            <a:endParaRPr lang="en-IN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571F8F42-4EEA-4C40-B90C-9C844A779D77}"/>
              </a:ext>
            </a:extLst>
          </p:cNvPr>
          <p:cNvSpPr/>
          <p:nvPr/>
        </p:nvSpPr>
        <p:spPr>
          <a:xfrm>
            <a:off x="8468583" y="1617747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2EBEA2A6-B1ED-427D-9C29-7FA75318C557}"/>
              </a:ext>
            </a:extLst>
          </p:cNvPr>
          <p:cNvSpPr/>
          <p:nvPr/>
        </p:nvSpPr>
        <p:spPr>
          <a:xfrm>
            <a:off x="9401263" y="1604608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19E2AA2-D500-4534-BA66-227C7ED89EE7}"/>
              </a:ext>
            </a:extLst>
          </p:cNvPr>
          <p:cNvSpPr/>
          <p:nvPr/>
        </p:nvSpPr>
        <p:spPr>
          <a:xfrm>
            <a:off x="10490039" y="1634382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E7DC7C76-A0E8-4658-AA37-CC92FFBEAAC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311739" y="2020621"/>
            <a:ext cx="2493891" cy="2982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50EA907A-354E-49E2-AA1E-0CF93C2F473D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2110055" y="3294616"/>
            <a:ext cx="1526997" cy="7656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C7F9D976-F168-413B-9C6F-F645873E4924}"/>
              </a:ext>
            </a:extLst>
          </p:cNvPr>
          <p:cNvSpPr/>
          <p:nvPr/>
        </p:nvSpPr>
        <p:spPr>
          <a:xfrm>
            <a:off x="9109359" y="1872743"/>
            <a:ext cx="606175" cy="4681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</a:t>
            </a:r>
          </a:p>
          <a:p>
            <a:pPr algn="ctr"/>
            <a:r>
              <a:rPr lang="en-IN" dirty="0"/>
              <a:t>GW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55F1B537-24C7-415D-934D-85D0AD3D47F8}"/>
              </a:ext>
            </a:extLst>
          </p:cNvPr>
          <p:cNvSpPr/>
          <p:nvPr/>
        </p:nvSpPr>
        <p:spPr>
          <a:xfrm>
            <a:off x="4611440" y="2134475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7825006C-E027-4A74-B2F0-3B4D72BD9224}"/>
              </a:ext>
            </a:extLst>
          </p:cNvPr>
          <p:cNvSpPr/>
          <p:nvPr/>
        </p:nvSpPr>
        <p:spPr>
          <a:xfrm>
            <a:off x="3520608" y="2097102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5F8D351C-BA2F-409E-9EB6-76011C530BA1}"/>
              </a:ext>
            </a:extLst>
          </p:cNvPr>
          <p:cNvSpPr/>
          <p:nvPr/>
        </p:nvSpPr>
        <p:spPr>
          <a:xfrm>
            <a:off x="2620506" y="2090843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FE6AB23A-916F-4EA1-B4E5-6577BC2DEFEE}"/>
              </a:ext>
            </a:extLst>
          </p:cNvPr>
          <p:cNvSpPr/>
          <p:nvPr/>
        </p:nvSpPr>
        <p:spPr>
          <a:xfrm>
            <a:off x="8454445" y="2829392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BA472854-0409-46D0-98B2-567C5707A947}"/>
              </a:ext>
            </a:extLst>
          </p:cNvPr>
          <p:cNvSpPr/>
          <p:nvPr/>
        </p:nvSpPr>
        <p:spPr>
          <a:xfrm>
            <a:off x="9376759" y="2857442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96EC350-A98C-4307-9C4F-2960F866579A}"/>
              </a:ext>
            </a:extLst>
          </p:cNvPr>
          <p:cNvSpPr/>
          <p:nvPr/>
        </p:nvSpPr>
        <p:spPr>
          <a:xfrm>
            <a:off x="10535827" y="2857511"/>
            <a:ext cx="300314" cy="162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8505F7B2-7FEA-4AAD-B73B-14A2A1E164A6}"/>
              </a:ext>
            </a:extLst>
          </p:cNvPr>
          <p:cNvSpPr/>
          <p:nvPr/>
        </p:nvSpPr>
        <p:spPr>
          <a:xfrm>
            <a:off x="1973319" y="5446019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2815DC9D-14E0-4D14-9D39-67B2A464FA35}"/>
              </a:ext>
            </a:extLst>
          </p:cNvPr>
          <p:cNvSpPr/>
          <p:nvPr/>
        </p:nvSpPr>
        <p:spPr>
          <a:xfrm>
            <a:off x="3052630" y="5446660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F3504A17-09E3-45BA-B808-A4E2CD88CF84}"/>
              </a:ext>
            </a:extLst>
          </p:cNvPr>
          <p:cNvSpPr/>
          <p:nvPr/>
        </p:nvSpPr>
        <p:spPr>
          <a:xfrm>
            <a:off x="1050830" y="5436762"/>
            <a:ext cx="385283" cy="184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5DF580F8-5998-4A65-A9AE-5EC87C18E106}"/>
              </a:ext>
            </a:extLst>
          </p:cNvPr>
          <p:cNvSpPr/>
          <p:nvPr/>
        </p:nvSpPr>
        <p:spPr>
          <a:xfrm>
            <a:off x="9134231" y="3106995"/>
            <a:ext cx="589889" cy="7638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</a:t>
            </a:r>
          </a:p>
          <a:p>
            <a:pPr algn="ctr"/>
            <a:endParaRPr lang="en-IN" sz="1200" dirty="0"/>
          </a:p>
          <a:p>
            <a:pPr algn="ctr"/>
            <a:r>
              <a:rPr lang="en-IN" sz="1200" dirty="0"/>
              <a:t>APP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7D333872-C14F-4AD6-9E02-B1F40A8BB34B}"/>
              </a:ext>
            </a:extLst>
          </p:cNvPr>
          <p:cNvCxnSpPr>
            <a:cxnSpLocks/>
          </p:cNvCxnSpPr>
          <p:nvPr/>
        </p:nvCxnSpPr>
        <p:spPr>
          <a:xfrm>
            <a:off x="8594634" y="3494777"/>
            <a:ext cx="740629" cy="5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4815B324-F8D1-4BAC-8207-821D0DADD356}"/>
              </a:ext>
            </a:extLst>
          </p:cNvPr>
          <p:cNvSpPr/>
          <p:nvPr/>
        </p:nvSpPr>
        <p:spPr>
          <a:xfrm>
            <a:off x="8839728" y="3387785"/>
            <a:ext cx="250443" cy="2058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FE538868-E3E7-4415-96C0-F738A3581270}"/>
              </a:ext>
            </a:extLst>
          </p:cNvPr>
          <p:cNvSpPr/>
          <p:nvPr/>
        </p:nvSpPr>
        <p:spPr>
          <a:xfrm>
            <a:off x="4421837" y="4149064"/>
            <a:ext cx="1489674" cy="65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 </a:t>
            </a:r>
          </a:p>
          <a:p>
            <a:pPr algn="ctr"/>
            <a:r>
              <a:rPr lang="en-IN" dirty="0"/>
              <a:t>Account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7AD5E4B-68B0-4052-8858-9BD58014BC80}"/>
              </a:ext>
            </a:extLst>
          </p:cNvPr>
          <p:cNvSpPr/>
          <p:nvPr/>
        </p:nvSpPr>
        <p:spPr>
          <a:xfrm>
            <a:off x="4421837" y="5166753"/>
            <a:ext cx="1489674" cy="40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Analytics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F993F434-3B40-427C-BBE4-3C64B09C1F02}"/>
              </a:ext>
            </a:extLst>
          </p:cNvPr>
          <p:cNvSpPr/>
          <p:nvPr/>
        </p:nvSpPr>
        <p:spPr>
          <a:xfrm>
            <a:off x="6123424" y="4751490"/>
            <a:ext cx="1489674" cy="65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Automation</a:t>
            </a:r>
          </a:p>
          <a:p>
            <a:pPr algn="ctr"/>
            <a:r>
              <a:rPr lang="en-IN" dirty="0"/>
              <a:t>Patching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4BB8ED6-AAA5-4213-94BF-AB236F374EBF}"/>
              </a:ext>
            </a:extLst>
          </p:cNvPr>
          <p:cNvSpPr/>
          <p:nvPr/>
        </p:nvSpPr>
        <p:spPr>
          <a:xfrm>
            <a:off x="4442443" y="5825598"/>
            <a:ext cx="1489674" cy="40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Azure SQL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7D3ABA3-5345-4FE0-9ADF-0FC1FDF2650D}"/>
              </a:ext>
            </a:extLst>
          </p:cNvPr>
          <p:cNvSpPr/>
          <p:nvPr/>
        </p:nvSpPr>
        <p:spPr>
          <a:xfrm>
            <a:off x="7965510" y="5386575"/>
            <a:ext cx="1489674" cy="40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Azure SQL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2DC32754-8128-4879-AAE6-C735526BC0DD}"/>
              </a:ext>
            </a:extLst>
          </p:cNvPr>
          <p:cNvSpPr/>
          <p:nvPr/>
        </p:nvSpPr>
        <p:spPr>
          <a:xfrm>
            <a:off x="6280491" y="4202707"/>
            <a:ext cx="890061" cy="395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KV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9E60C56-F063-4814-AF08-C23EC19B477C}"/>
              </a:ext>
            </a:extLst>
          </p:cNvPr>
          <p:cNvSpPr/>
          <p:nvPr/>
        </p:nvSpPr>
        <p:spPr>
          <a:xfrm>
            <a:off x="6193673" y="5540669"/>
            <a:ext cx="1489674" cy="65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RV</a:t>
            </a:r>
          </a:p>
          <a:p>
            <a:pPr algn="ctr"/>
            <a:r>
              <a:rPr lang="en-IN" dirty="0"/>
              <a:t>Policy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46A4DDD8-355C-4669-8B10-06B4717F18C6}"/>
              </a:ext>
            </a:extLst>
          </p:cNvPr>
          <p:cNvCxnSpPr>
            <a:cxnSpLocks/>
            <a:stCxn id="94" idx="0"/>
            <a:endCxn id="83" idx="2"/>
          </p:cNvCxnSpPr>
          <p:nvPr/>
        </p:nvCxnSpPr>
        <p:spPr>
          <a:xfrm flipV="1">
            <a:off x="8710347" y="3870847"/>
            <a:ext cx="718829" cy="1515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E8A6D626-68E0-4A4D-B978-6CA531B4F505}"/>
              </a:ext>
            </a:extLst>
          </p:cNvPr>
          <p:cNvCxnSpPr>
            <a:stCxn id="8" idx="3"/>
          </p:cNvCxnSpPr>
          <p:nvPr/>
        </p:nvCxnSpPr>
        <p:spPr>
          <a:xfrm>
            <a:off x="3000053" y="1416286"/>
            <a:ext cx="1818540" cy="28837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3D81DCDB-ECA9-46F6-A698-FEDB90ACCE85}"/>
              </a:ext>
            </a:extLst>
          </p:cNvPr>
          <p:cNvCxnSpPr>
            <a:cxnSpLocks/>
          </p:cNvCxnSpPr>
          <p:nvPr/>
        </p:nvCxnSpPr>
        <p:spPr>
          <a:xfrm>
            <a:off x="2730902" y="2687965"/>
            <a:ext cx="1886475" cy="17864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xmlns="" id="{2A139663-03CF-429A-B590-1AEB0572E768}"/>
              </a:ext>
            </a:extLst>
          </p:cNvPr>
          <p:cNvSpPr/>
          <p:nvPr/>
        </p:nvSpPr>
        <p:spPr>
          <a:xfrm>
            <a:off x="1694192" y="4428214"/>
            <a:ext cx="606175" cy="4681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</a:t>
            </a:r>
          </a:p>
          <a:p>
            <a:pPr algn="ctr"/>
            <a:r>
              <a:rPr lang="en-IN" dirty="0"/>
              <a:t>GW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C838DEDF-E714-4E6C-B108-20C14EFE5122}"/>
              </a:ext>
            </a:extLst>
          </p:cNvPr>
          <p:cNvSpPr/>
          <p:nvPr/>
        </p:nvSpPr>
        <p:spPr>
          <a:xfrm>
            <a:off x="782546" y="5699116"/>
            <a:ext cx="533071" cy="3838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  <a:p>
            <a:pPr algn="ctr"/>
            <a:r>
              <a:rPr lang="en-IN" sz="1200" dirty="0"/>
              <a:t>WEB</a:t>
            </a:r>
          </a:p>
          <a:p>
            <a:pPr algn="ctr"/>
            <a:endParaRPr lang="en-IN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BEB9E3AA-FBAB-4279-ADD6-631557B8B2D7}"/>
              </a:ext>
            </a:extLst>
          </p:cNvPr>
          <p:cNvSpPr/>
          <p:nvPr/>
        </p:nvSpPr>
        <p:spPr>
          <a:xfrm>
            <a:off x="1744944" y="5708373"/>
            <a:ext cx="463999" cy="3746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EEDE3716-F780-48EF-AB1E-BD396C67C372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8468583" y="2106796"/>
            <a:ext cx="640776" cy="10616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xmlns="" id="{C96453E2-8881-4F38-88E4-D974197853ED}"/>
              </a:ext>
            </a:extLst>
          </p:cNvPr>
          <p:cNvCxnSpPr>
            <a:cxnSpLocks/>
          </p:cNvCxnSpPr>
          <p:nvPr/>
        </p:nvCxnSpPr>
        <p:spPr>
          <a:xfrm flipH="1">
            <a:off x="1114739" y="4700537"/>
            <a:ext cx="640776" cy="10616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0D98D1A4-00E5-4DA4-8356-E98CBD0C7332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2300367" y="4662267"/>
            <a:ext cx="2294243" cy="58465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xmlns="" id="{6C9A174F-51FA-4C6F-9D1A-E4B9F7B71B4B}"/>
              </a:ext>
            </a:extLst>
          </p:cNvPr>
          <p:cNvCxnSpPr>
            <a:cxnSpLocks/>
          </p:cNvCxnSpPr>
          <p:nvPr/>
        </p:nvCxnSpPr>
        <p:spPr>
          <a:xfrm flipV="1">
            <a:off x="2188308" y="5545407"/>
            <a:ext cx="2271983" cy="2365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xmlns="" id="{78DC808D-0848-4DE7-8E2F-0365E80D667E}"/>
              </a:ext>
            </a:extLst>
          </p:cNvPr>
          <p:cNvCxnSpPr>
            <a:cxnSpLocks/>
            <a:stCxn id="116" idx="3"/>
            <a:endCxn id="93" idx="1"/>
          </p:cNvCxnSpPr>
          <p:nvPr/>
        </p:nvCxnSpPr>
        <p:spPr>
          <a:xfrm>
            <a:off x="2208943" y="5895691"/>
            <a:ext cx="2233500" cy="1342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xmlns="" id="{50B35636-65E9-482C-B36A-FFA667EDEE8C}"/>
              </a:ext>
            </a:extLst>
          </p:cNvPr>
          <p:cNvCxnSpPr>
            <a:cxnSpLocks/>
          </p:cNvCxnSpPr>
          <p:nvPr/>
        </p:nvCxnSpPr>
        <p:spPr>
          <a:xfrm flipV="1">
            <a:off x="670976" y="964088"/>
            <a:ext cx="1279125" cy="1678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6702CE31-CC25-425F-AC33-B179959D4A1E}"/>
              </a:ext>
            </a:extLst>
          </p:cNvPr>
          <p:cNvSpPr/>
          <p:nvPr/>
        </p:nvSpPr>
        <p:spPr>
          <a:xfrm>
            <a:off x="849245" y="153317"/>
            <a:ext cx="1160934" cy="4897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Admins</a:t>
            </a:r>
          </a:p>
          <a:p>
            <a:pPr algn="ctr"/>
            <a:r>
              <a:rPr lang="en-IN" dirty="0">
                <a:solidFill>
                  <a:srgbClr val="0070C0"/>
                </a:solidFill>
              </a:rPr>
              <a:t>Engineers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xmlns="" id="{53DEE80B-8F46-43C7-8ED3-ACE9924631C6}"/>
              </a:ext>
            </a:extLst>
          </p:cNvPr>
          <p:cNvSpPr/>
          <p:nvPr/>
        </p:nvSpPr>
        <p:spPr>
          <a:xfrm>
            <a:off x="2421934" y="210175"/>
            <a:ext cx="567845" cy="4897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22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6BC832FC-1758-4048-9A3E-1FBC32D4183E}"/>
              </a:ext>
            </a:extLst>
          </p:cNvPr>
          <p:cNvSpPr txBox="1"/>
          <p:nvPr/>
        </p:nvSpPr>
        <p:spPr>
          <a:xfrm>
            <a:off x="3322467" y="233157"/>
            <a:ext cx="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HUB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E2EFD4EB-FDC4-4EC1-B23D-E64BBF86AD62}"/>
              </a:ext>
            </a:extLst>
          </p:cNvPr>
          <p:cNvSpPr txBox="1"/>
          <p:nvPr/>
        </p:nvSpPr>
        <p:spPr>
          <a:xfrm>
            <a:off x="9223269" y="1071238"/>
            <a:ext cx="96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PROD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2A836780-AD88-46E0-BB70-2FB54615B72A}"/>
              </a:ext>
            </a:extLst>
          </p:cNvPr>
          <p:cNvSpPr txBox="1"/>
          <p:nvPr/>
        </p:nvSpPr>
        <p:spPr>
          <a:xfrm>
            <a:off x="1047496" y="3561625"/>
            <a:ext cx="8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DEV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54C8775C-02AA-41D5-BF56-9AC80E66E32A}"/>
              </a:ext>
            </a:extLst>
          </p:cNvPr>
          <p:cNvCxnSpPr>
            <a:cxnSpLocks/>
          </p:cNvCxnSpPr>
          <p:nvPr/>
        </p:nvCxnSpPr>
        <p:spPr>
          <a:xfrm>
            <a:off x="1898616" y="437703"/>
            <a:ext cx="211439" cy="3372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29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622B5F6-4418-4082-8EFC-BEFE19901CE8}"/>
              </a:ext>
            </a:extLst>
          </p:cNvPr>
          <p:cNvSpPr/>
          <p:nvPr/>
        </p:nvSpPr>
        <p:spPr>
          <a:xfrm>
            <a:off x="2208585" y="1609520"/>
            <a:ext cx="7081049" cy="4404410"/>
          </a:xfrm>
          <a:prstGeom prst="rect">
            <a:avLst/>
          </a:prstGeom>
          <a:noFill/>
          <a:ln w="19050" cmpd="dbl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4DD4240-DAB4-4F3E-859C-BFAF64894657}"/>
              </a:ext>
            </a:extLst>
          </p:cNvPr>
          <p:cNvSpPr/>
          <p:nvPr/>
        </p:nvSpPr>
        <p:spPr>
          <a:xfrm>
            <a:off x="9474100" y="1600350"/>
            <a:ext cx="2073627" cy="4440729"/>
          </a:xfrm>
          <a:prstGeom prst="rect">
            <a:avLst/>
          </a:prstGeom>
          <a:noFill/>
          <a:ln w="19050" cmpd="dbl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2501728" y="1554799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845920" y="1543792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47" y="3564125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505B282-4D49-45BF-A4A9-8312AFC8AF8C}"/>
              </a:ext>
            </a:extLst>
          </p:cNvPr>
          <p:cNvSpPr/>
          <p:nvPr/>
        </p:nvSpPr>
        <p:spPr>
          <a:xfrm>
            <a:off x="858265" y="1584260"/>
            <a:ext cx="1445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On Premises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B3139F-CE57-49F6-BE7D-32CF566A2ED4}"/>
              </a:ext>
            </a:extLst>
          </p:cNvPr>
          <p:cNvSpPr/>
          <p:nvPr/>
        </p:nvSpPr>
        <p:spPr>
          <a:xfrm>
            <a:off x="566059" y="1609520"/>
            <a:ext cx="1509424" cy="4385377"/>
          </a:xfrm>
          <a:prstGeom prst="rect">
            <a:avLst/>
          </a:prstGeom>
          <a:noFill/>
          <a:ln w="19050" cmpd="dbl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474292" y="383305"/>
            <a:ext cx="10981669" cy="95410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Architecture : Prediction and Forecasting any Time Series Data 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(Using Amazon Forecast, S3, Athena and QuickSight)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endParaRPr lang="en-IN" sz="2800" dirty="0">
              <a:solidFill>
                <a:srgbClr val="7030A0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83" y="2307031"/>
            <a:ext cx="1316636" cy="6887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07" y="4791070"/>
            <a:ext cx="1041342" cy="638077"/>
          </a:xfrm>
          <a:prstGeom prst="rect">
            <a:avLst/>
          </a:prstGeom>
        </p:spPr>
      </p:pic>
      <p:pic>
        <p:nvPicPr>
          <p:cNvPr id="78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98" y="4857876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77845" y="2024321"/>
            <a:ext cx="127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Web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32199" y="3240194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Hand Held Devices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54503" y="4528095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Desktop</a:t>
            </a:r>
            <a:endParaRPr lang="en-IN" sz="1167" b="1" dirty="0">
              <a:solidFill>
                <a:srgbClr val="FF99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6058" y="1609520"/>
            <a:ext cx="330200" cy="330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36731" y="1601017"/>
            <a:ext cx="330200" cy="33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4048415" y="5333299"/>
            <a:ext cx="334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rgbClr val="0070C0"/>
                </a:solidFill>
              </a:rPr>
              <a:t>Data wrangling </a:t>
            </a:r>
          </a:p>
          <a:p>
            <a:pPr algn="ctr"/>
            <a:r>
              <a:rPr lang="en-IN" sz="900" dirty="0">
                <a:solidFill>
                  <a:srgbClr val="0070C0"/>
                </a:solidFill>
              </a:rPr>
              <a:t>(Pre-processing with ML Algorithms)</a:t>
            </a:r>
            <a:endParaRPr lang="en-IN" sz="1100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96883F-2D15-4EF0-AAEF-323A341344D4}"/>
              </a:ext>
            </a:extLst>
          </p:cNvPr>
          <p:cNvSpPr/>
          <p:nvPr/>
        </p:nvSpPr>
        <p:spPr>
          <a:xfrm>
            <a:off x="2390524" y="1956170"/>
            <a:ext cx="6690525" cy="388742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214EE9-65E4-422C-8B3A-8FA016F196BF}"/>
              </a:ext>
            </a:extLst>
          </p:cNvPr>
          <p:cNvSpPr/>
          <p:nvPr/>
        </p:nvSpPr>
        <p:spPr>
          <a:xfrm>
            <a:off x="7852552" y="1735965"/>
            <a:ext cx="1125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C05ADF0-28C8-4A1F-A23F-9D916D86D686}"/>
              </a:ext>
            </a:extLst>
          </p:cNvPr>
          <p:cNvSpPr txBox="1"/>
          <p:nvPr/>
        </p:nvSpPr>
        <p:spPr>
          <a:xfrm>
            <a:off x="5721220" y="1901503"/>
            <a:ext cx="1769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Internet gateway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800BAEE6-0049-47FE-9219-00A1F9E1D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594905" y="1896059"/>
            <a:ext cx="469900" cy="4699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2EDF35A3-996F-4EBA-BF0B-2B6D65EE3A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597815" y="3481235"/>
            <a:ext cx="387004" cy="38700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4E1142BA-16E1-4D5B-9653-FD40AE1B82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233480" y="3496263"/>
            <a:ext cx="387004" cy="38700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F35BF7FA-682C-4C57-BEB5-10CE7056D9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165888" y="3545069"/>
            <a:ext cx="387004" cy="38700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EC71C503-F8D4-4D8A-8010-6B6A6788E9C7}"/>
              </a:ext>
            </a:extLst>
          </p:cNvPr>
          <p:cNvSpPr txBox="1"/>
          <p:nvPr/>
        </p:nvSpPr>
        <p:spPr>
          <a:xfrm>
            <a:off x="3436794" y="3830703"/>
            <a:ext cx="67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Raw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2388057-BD4A-455F-A44F-2119E56FC596}"/>
              </a:ext>
            </a:extLst>
          </p:cNvPr>
          <p:cNvSpPr txBox="1"/>
          <p:nvPr/>
        </p:nvSpPr>
        <p:spPr>
          <a:xfrm>
            <a:off x="4231170" y="3830916"/>
            <a:ext cx="76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Forecast</a:t>
            </a:r>
            <a:endParaRPr lang="en-US" sz="12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D8FFFF2-041E-412B-ADA6-592CCEA8D2DC}"/>
              </a:ext>
            </a:extLst>
          </p:cNvPr>
          <p:cNvSpPr txBox="1"/>
          <p:nvPr/>
        </p:nvSpPr>
        <p:spPr>
          <a:xfrm>
            <a:off x="4984006" y="3892111"/>
            <a:ext cx="890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Processed Layer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A8EE43DA-86E1-4FFA-8B98-1F5223EA5F5D}"/>
              </a:ext>
            </a:extLst>
          </p:cNvPr>
          <p:cNvSpPr txBox="1"/>
          <p:nvPr/>
        </p:nvSpPr>
        <p:spPr>
          <a:xfrm>
            <a:off x="6780010" y="3923289"/>
            <a:ext cx="1024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Consumption Layer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D4FAD2E-61E1-4402-A2BA-3454FDE797BB}"/>
              </a:ext>
            </a:extLst>
          </p:cNvPr>
          <p:cNvSpPr txBox="1"/>
          <p:nvPr/>
        </p:nvSpPr>
        <p:spPr>
          <a:xfrm>
            <a:off x="5829855" y="4724161"/>
            <a:ext cx="1191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Amazon </a:t>
            </a:r>
          </a:p>
          <a:p>
            <a:pPr algn="ctr"/>
            <a:r>
              <a:rPr lang="en-US" sz="1100" dirty="0"/>
              <a:t>CloudWatch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C08260CF-2009-4328-9B0D-CCF8153109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0266" y="4696613"/>
            <a:ext cx="457638" cy="457638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2497761" y="5314208"/>
            <a:ext cx="6480420" cy="190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65454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1687" y="1619079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Graphic 7">
            <a:extLst>
              <a:ext uri="{FF2B5EF4-FFF2-40B4-BE49-F238E27FC236}">
                <a16:creationId xmlns:a16="http://schemas.microsoft.com/office/drawing/2014/main" xmlns="" id="{EE37061E-139E-4B3F-BD98-A8A4B001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11" y="3500276"/>
            <a:ext cx="438334" cy="4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">
            <a:extLst>
              <a:ext uri="{FF2B5EF4-FFF2-40B4-BE49-F238E27FC236}">
                <a16:creationId xmlns:a16="http://schemas.microsoft.com/office/drawing/2014/main" xmlns="" id="{43CC9763-1C08-4B88-A050-06E4E45C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296" y="3913724"/>
            <a:ext cx="8574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pic>
        <p:nvPicPr>
          <p:cNvPr id="111" name="Graphic 14">
            <a:extLst>
              <a:ext uri="{FF2B5EF4-FFF2-40B4-BE49-F238E27FC236}">
                <a16:creationId xmlns:a16="http://schemas.microsoft.com/office/drawing/2014/main" xmlns="" id="{997B094F-21FB-494E-A00C-114362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60" y="3494140"/>
            <a:ext cx="402541" cy="40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7">
            <a:extLst>
              <a:ext uri="{FF2B5EF4-FFF2-40B4-BE49-F238E27FC236}">
                <a16:creationId xmlns:a16="http://schemas.microsoft.com/office/drawing/2014/main" xmlns="" id="{4707C5FC-F2D3-4D07-8060-FAE2D6D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271" y="3898295"/>
            <a:ext cx="1453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731158" y="2185573"/>
            <a:ext cx="1411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Data Sources</a:t>
            </a:r>
          </a:p>
        </p:txBody>
      </p:sp>
      <p:sp>
        <p:nvSpPr>
          <p:cNvPr id="62" name="Arrow: Striped Right 61">
            <a:extLst>
              <a:ext uri="{FF2B5EF4-FFF2-40B4-BE49-F238E27FC236}">
                <a16:creationId xmlns:a16="http://schemas.microsoft.com/office/drawing/2014/main" xmlns="" id="{21F3C4C6-0FAD-4A82-B445-4EE8AA3E4A1A}"/>
              </a:ext>
            </a:extLst>
          </p:cNvPr>
          <p:cNvSpPr/>
          <p:nvPr/>
        </p:nvSpPr>
        <p:spPr>
          <a:xfrm>
            <a:off x="2017491" y="3491389"/>
            <a:ext cx="480270" cy="41549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Arrow: Striped Right 115">
            <a:extLst>
              <a:ext uri="{FF2B5EF4-FFF2-40B4-BE49-F238E27FC236}">
                <a16:creationId xmlns:a16="http://schemas.microsoft.com/office/drawing/2014/main" xmlns="" id="{24E0B1C3-E048-4C79-AA62-2613F89EB971}"/>
              </a:ext>
            </a:extLst>
          </p:cNvPr>
          <p:cNvSpPr/>
          <p:nvPr/>
        </p:nvSpPr>
        <p:spPr>
          <a:xfrm>
            <a:off x="4887163" y="3545800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Arrow: Striped Right 116">
            <a:extLst>
              <a:ext uri="{FF2B5EF4-FFF2-40B4-BE49-F238E27FC236}">
                <a16:creationId xmlns:a16="http://schemas.microsoft.com/office/drawing/2014/main" xmlns="" id="{ED13E0D7-09B6-4A5F-84F6-E88C37F86BF3}"/>
              </a:ext>
            </a:extLst>
          </p:cNvPr>
          <p:cNvSpPr/>
          <p:nvPr/>
        </p:nvSpPr>
        <p:spPr>
          <a:xfrm>
            <a:off x="4030644" y="3545069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8" name="Arrow: Striped Right 117">
            <a:extLst>
              <a:ext uri="{FF2B5EF4-FFF2-40B4-BE49-F238E27FC236}">
                <a16:creationId xmlns:a16="http://schemas.microsoft.com/office/drawing/2014/main" xmlns="" id="{A8E50358-3056-4710-8085-0FE717FB8EA6}"/>
              </a:ext>
            </a:extLst>
          </p:cNvPr>
          <p:cNvSpPr/>
          <p:nvPr/>
        </p:nvSpPr>
        <p:spPr>
          <a:xfrm>
            <a:off x="5667727" y="3553337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Arrow: Striped Right 118">
            <a:extLst>
              <a:ext uri="{FF2B5EF4-FFF2-40B4-BE49-F238E27FC236}">
                <a16:creationId xmlns:a16="http://schemas.microsoft.com/office/drawing/2014/main" xmlns="" id="{3E20D7FD-B1EA-4FB0-B449-86F0CC3FF751}"/>
              </a:ext>
            </a:extLst>
          </p:cNvPr>
          <p:cNvSpPr/>
          <p:nvPr/>
        </p:nvSpPr>
        <p:spPr>
          <a:xfrm>
            <a:off x="6631992" y="3545583"/>
            <a:ext cx="381141" cy="294081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xmlns="" id="{EC259BF5-DD4B-4F98-9F9F-AB20C56D246C}"/>
              </a:ext>
            </a:extLst>
          </p:cNvPr>
          <p:cNvSpPr/>
          <p:nvPr/>
        </p:nvSpPr>
        <p:spPr>
          <a:xfrm>
            <a:off x="8746829" y="3554600"/>
            <a:ext cx="664798" cy="251573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Arrow: Left-Right 120">
            <a:extLst>
              <a:ext uri="{FF2B5EF4-FFF2-40B4-BE49-F238E27FC236}">
                <a16:creationId xmlns:a16="http://schemas.microsoft.com/office/drawing/2014/main" xmlns="" id="{D36D66F8-1BF8-4175-B489-5C945E323173}"/>
              </a:ext>
            </a:extLst>
          </p:cNvPr>
          <p:cNvSpPr/>
          <p:nvPr/>
        </p:nvSpPr>
        <p:spPr>
          <a:xfrm>
            <a:off x="7600979" y="3564125"/>
            <a:ext cx="404144" cy="252627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E1A0FAE1-9CFD-42CE-B6DD-40EDB91E974E}"/>
              </a:ext>
            </a:extLst>
          </p:cNvPr>
          <p:cNvSpPr/>
          <p:nvPr/>
        </p:nvSpPr>
        <p:spPr>
          <a:xfrm>
            <a:off x="865739" y="4296172"/>
            <a:ext cx="1028193" cy="6356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Any TS Data</a:t>
            </a:r>
          </a:p>
        </p:txBody>
      </p:sp>
      <p:pic>
        <p:nvPicPr>
          <p:cNvPr id="109" name="Graphic 11">
            <a:extLst>
              <a:ext uri="{FF2B5EF4-FFF2-40B4-BE49-F238E27FC236}">
                <a16:creationId xmlns:a16="http://schemas.microsoft.com/office/drawing/2014/main" xmlns="" id="{49A33865-FE1B-42FE-80D9-5FEE7B6F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8" y="4610007"/>
            <a:ext cx="991882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xmlns="" id="{8F89596C-0000-4A5C-B35D-523171970D19}"/>
              </a:ext>
            </a:extLst>
          </p:cNvPr>
          <p:cNvSpPr/>
          <p:nvPr/>
        </p:nvSpPr>
        <p:spPr>
          <a:xfrm>
            <a:off x="860248" y="3324971"/>
            <a:ext cx="1028193" cy="6356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SNOW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9660FD39-9351-4A13-9DB0-C7A87CE0E4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383720" y="3471319"/>
            <a:ext cx="436892" cy="436892"/>
          </a:xfrm>
          <a:prstGeom prst="rect">
            <a:avLst/>
          </a:prstGeom>
        </p:spPr>
      </p:pic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xmlns="" id="{02A68A8C-93AA-4FDF-A288-618B4A1415D7}"/>
              </a:ext>
            </a:extLst>
          </p:cNvPr>
          <p:cNvSpPr/>
          <p:nvPr/>
        </p:nvSpPr>
        <p:spPr>
          <a:xfrm>
            <a:off x="2523337" y="3476311"/>
            <a:ext cx="683074" cy="39795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bg1">
                    <a:lumMod val="95000"/>
                  </a:schemeClr>
                </a:solidFill>
              </a:rPr>
              <a:t>Custom SQL</a:t>
            </a:r>
          </a:p>
        </p:txBody>
      </p:sp>
      <p:sp>
        <p:nvSpPr>
          <p:cNvPr id="125" name="Arrow: Striped Right 124">
            <a:extLst>
              <a:ext uri="{FF2B5EF4-FFF2-40B4-BE49-F238E27FC236}">
                <a16:creationId xmlns:a16="http://schemas.microsoft.com/office/drawing/2014/main" xmlns="" id="{E42DA5A4-D862-4D43-A18E-2EC2968CD56A}"/>
              </a:ext>
            </a:extLst>
          </p:cNvPr>
          <p:cNvSpPr/>
          <p:nvPr/>
        </p:nvSpPr>
        <p:spPr>
          <a:xfrm>
            <a:off x="3286056" y="3545069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4E0C3E51-3FD3-4643-8973-3780A5DE8AB7}"/>
              </a:ext>
            </a:extLst>
          </p:cNvPr>
          <p:cNvSpPr/>
          <p:nvPr/>
        </p:nvSpPr>
        <p:spPr>
          <a:xfrm>
            <a:off x="455523" y="6107372"/>
            <a:ext cx="43650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0070C0"/>
                </a:solidFill>
              </a:rPr>
              <a:t>NOTE: Same S3 has  different layers (Raw, Pre-processed and Consumption Layers)</a:t>
            </a:r>
            <a:endParaRPr lang="en-IN" sz="1100" dirty="0">
              <a:solidFill>
                <a:srgbClr val="0070C0"/>
              </a:solidFill>
            </a:endParaRP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xmlns="" id="{C925B15F-53E5-4D7F-940F-6B7F18DE7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974" y="3207455"/>
            <a:ext cx="9586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xmlns="" id="{D80CAA8B-1294-43A6-B204-5D612365D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714" y="3212829"/>
            <a:ext cx="9586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xmlns="" id="{A6FEF258-04C1-414E-B732-C176F16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422" y="3200244"/>
            <a:ext cx="9586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</p:spTree>
    <p:extLst>
      <p:ext uri="{BB962C8B-B14F-4D97-AF65-F5344CB8AC3E}">
        <p14:creationId xmlns:p14="http://schemas.microsoft.com/office/powerpoint/2010/main" val="26951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622B5F6-4418-4082-8EFC-BEFE19901CE8}"/>
              </a:ext>
            </a:extLst>
          </p:cNvPr>
          <p:cNvSpPr/>
          <p:nvPr/>
        </p:nvSpPr>
        <p:spPr>
          <a:xfrm>
            <a:off x="2208585" y="1609520"/>
            <a:ext cx="7081049" cy="4404410"/>
          </a:xfrm>
          <a:prstGeom prst="rect">
            <a:avLst/>
          </a:prstGeom>
          <a:noFill/>
          <a:ln w="19050" cmpd="dbl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4DD4240-DAB4-4F3E-859C-BFAF64894657}"/>
              </a:ext>
            </a:extLst>
          </p:cNvPr>
          <p:cNvSpPr/>
          <p:nvPr/>
        </p:nvSpPr>
        <p:spPr>
          <a:xfrm>
            <a:off x="9474100" y="1600350"/>
            <a:ext cx="2073627" cy="4440729"/>
          </a:xfrm>
          <a:prstGeom prst="rect">
            <a:avLst/>
          </a:prstGeom>
          <a:noFill/>
          <a:ln w="19050" cmpd="dbl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3010079" y="1584260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845920" y="1543792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47" y="3564125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505B282-4D49-45BF-A4A9-8312AFC8AF8C}"/>
              </a:ext>
            </a:extLst>
          </p:cNvPr>
          <p:cNvSpPr/>
          <p:nvPr/>
        </p:nvSpPr>
        <p:spPr>
          <a:xfrm>
            <a:off x="858265" y="1584260"/>
            <a:ext cx="1445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On Premises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B3139F-CE57-49F6-BE7D-32CF566A2ED4}"/>
              </a:ext>
            </a:extLst>
          </p:cNvPr>
          <p:cNvSpPr/>
          <p:nvPr/>
        </p:nvSpPr>
        <p:spPr>
          <a:xfrm>
            <a:off x="566059" y="1609520"/>
            <a:ext cx="1509424" cy="4385377"/>
          </a:xfrm>
          <a:prstGeom prst="rect">
            <a:avLst/>
          </a:prstGeom>
          <a:noFill/>
          <a:ln w="19050" cmpd="dbl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566058" y="697738"/>
            <a:ext cx="10981669" cy="5232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AWS Architecture for Batch Processing and Analytic using ML</a:t>
            </a:r>
          </a:p>
        </p:txBody>
      </p:sp>
      <p:sp>
        <p:nvSpPr>
          <p:cNvPr id="63" name="Arrow: Striped Right 62">
            <a:extLst>
              <a:ext uri="{FF2B5EF4-FFF2-40B4-BE49-F238E27FC236}">
                <a16:creationId xmlns:a16="http://schemas.microsoft.com/office/drawing/2014/main" xmlns="" id="{B094EE05-2D46-4542-BFBB-105DBC035506}"/>
              </a:ext>
            </a:extLst>
          </p:cNvPr>
          <p:cNvSpPr/>
          <p:nvPr/>
        </p:nvSpPr>
        <p:spPr>
          <a:xfrm>
            <a:off x="1917616" y="4149805"/>
            <a:ext cx="735656" cy="58705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83" y="2307031"/>
            <a:ext cx="1316636" cy="6887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07" y="4791070"/>
            <a:ext cx="1041342" cy="638077"/>
          </a:xfrm>
          <a:prstGeom prst="rect">
            <a:avLst/>
          </a:prstGeom>
        </p:spPr>
      </p:pic>
      <p:pic>
        <p:nvPicPr>
          <p:cNvPr id="78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98" y="4857876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77845" y="2024321"/>
            <a:ext cx="127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Web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32199" y="3240194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Hand Held Devices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54503" y="4528095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Desktop</a:t>
            </a:r>
            <a:endParaRPr lang="en-IN" sz="1167" b="1" dirty="0">
              <a:solidFill>
                <a:srgbClr val="FF99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6058" y="1609520"/>
            <a:ext cx="330200" cy="330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706361" y="1600710"/>
            <a:ext cx="330200" cy="33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3889813" y="5474259"/>
            <a:ext cx="334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rgbClr val="0070C0"/>
                </a:solidFill>
              </a:rPr>
              <a:t>Data wrangling </a:t>
            </a:r>
          </a:p>
          <a:p>
            <a:pPr algn="ctr"/>
            <a:r>
              <a:rPr lang="en-IN" sz="900" dirty="0">
                <a:solidFill>
                  <a:srgbClr val="0070C0"/>
                </a:solidFill>
              </a:rPr>
              <a:t>(Pre-processing with ML Algorithms)</a:t>
            </a:r>
            <a:endParaRPr lang="en-IN" sz="1100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96883F-2D15-4EF0-AAEF-323A341344D4}"/>
              </a:ext>
            </a:extLst>
          </p:cNvPr>
          <p:cNvSpPr/>
          <p:nvPr/>
        </p:nvSpPr>
        <p:spPr>
          <a:xfrm>
            <a:off x="2390524" y="1956170"/>
            <a:ext cx="6690525" cy="388742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214EE9-65E4-422C-8B3A-8FA016F196BF}"/>
              </a:ext>
            </a:extLst>
          </p:cNvPr>
          <p:cNvSpPr/>
          <p:nvPr/>
        </p:nvSpPr>
        <p:spPr>
          <a:xfrm>
            <a:off x="7852552" y="1735965"/>
            <a:ext cx="1125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CEC9F71E-94E9-4596-B4F7-545619D246A5}"/>
              </a:ext>
            </a:extLst>
          </p:cNvPr>
          <p:cNvSpPr/>
          <p:nvPr/>
        </p:nvSpPr>
        <p:spPr>
          <a:xfrm>
            <a:off x="2573584" y="2103926"/>
            <a:ext cx="6342192" cy="371824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B42F2454-A5C3-45CD-8E03-7EB6010F0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566931" y="2119467"/>
            <a:ext cx="330200" cy="3302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9AFA197-C166-4648-8BEB-4775922BF98F}"/>
              </a:ext>
            </a:extLst>
          </p:cNvPr>
          <p:cNvSpPr/>
          <p:nvPr/>
        </p:nvSpPr>
        <p:spPr>
          <a:xfrm>
            <a:off x="2909926" y="2131138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VPC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C05ADF0-28C8-4A1F-A23F-9D916D86D686}"/>
              </a:ext>
            </a:extLst>
          </p:cNvPr>
          <p:cNvSpPr txBox="1"/>
          <p:nvPr/>
        </p:nvSpPr>
        <p:spPr>
          <a:xfrm>
            <a:off x="5721220" y="1901503"/>
            <a:ext cx="1769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Internet gateway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800BAEE6-0049-47FE-9219-00A1F9E1D3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594905" y="1896059"/>
            <a:ext cx="469900" cy="4699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2EDF35A3-996F-4EBA-BF0B-2B6D65EE3A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502809" y="3823930"/>
            <a:ext cx="387004" cy="38700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4E1142BA-16E1-4D5B-9653-FD40AE1B82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091542" y="3838918"/>
            <a:ext cx="387004" cy="38700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F35BF7FA-682C-4C57-BEB5-10CE7056D9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03761" y="3810726"/>
            <a:ext cx="387004" cy="38700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EC71C503-F8D4-4D8A-8010-6B6A6788E9C7}"/>
              </a:ext>
            </a:extLst>
          </p:cNvPr>
          <p:cNvSpPr txBox="1"/>
          <p:nvPr/>
        </p:nvSpPr>
        <p:spPr>
          <a:xfrm>
            <a:off x="3290680" y="4173603"/>
            <a:ext cx="8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Raw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2388057-BD4A-455F-A44F-2119E56FC596}"/>
              </a:ext>
            </a:extLst>
          </p:cNvPr>
          <p:cNvSpPr txBox="1"/>
          <p:nvPr/>
        </p:nvSpPr>
        <p:spPr>
          <a:xfrm>
            <a:off x="4164716" y="4289526"/>
            <a:ext cx="527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Glue</a:t>
            </a:r>
            <a:endParaRPr lang="en-US" sz="12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86E9BD4C-52FB-4FA8-8B81-4D0914520D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204384" y="3809806"/>
            <a:ext cx="438334" cy="4383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2698C942-4629-482C-B294-0814F587B81D}"/>
              </a:ext>
            </a:extLst>
          </p:cNvPr>
          <p:cNvSpPr txBox="1"/>
          <p:nvPr/>
        </p:nvSpPr>
        <p:spPr>
          <a:xfrm>
            <a:off x="3646969" y="2604515"/>
            <a:ext cx="808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Catalog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Crawler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434B4C11-FF2E-43FB-A83C-2ACCE7E3BF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509925" y="3243327"/>
            <a:ext cx="292953" cy="29295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D8FFFF2-041E-412B-ADA6-592CCEA8D2DC}"/>
              </a:ext>
            </a:extLst>
          </p:cNvPr>
          <p:cNvSpPr txBox="1"/>
          <p:nvPr/>
        </p:nvSpPr>
        <p:spPr>
          <a:xfrm>
            <a:off x="4869818" y="4292705"/>
            <a:ext cx="890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Processed Layer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A8EE43DA-86E1-4FFA-8B98-1F5223EA5F5D}"/>
              </a:ext>
            </a:extLst>
          </p:cNvPr>
          <p:cNvSpPr txBox="1"/>
          <p:nvPr/>
        </p:nvSpPr>
        <p:spPr>
          <a:xfrm>
            <a:off x="6780010" y="4266189"/>
            <a:ext cx="1024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Consumption Layer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D4FAD2E-61E1-4402-A2BA-3454FDE797BB}"/>
              </a:ext>
            </a:extLst>
          </p:cNvPr>
          <p:cNvSpPr txBox="1"/>
          <p:nvPr/>
        </p:nvSpPr>
        <p:spPr>
          <a:xfrm>
            <a:off x="5909553" y="5130152"/>
            <a:ext cx="1481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Amazon CloudWatch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C08260CF-2009-4328-9B0D-CCF8153109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580266" y="5039513"/>
            <a:ext cx="457638" cy="457638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2732031" y="5681466"/>
            <a:ext cx="60581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65454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1687" y="1619079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Graphic 22">
            <a:extLst>
              <a:ext uri="{FF2B5EF4-FFF2-40B4-BE49-F238E27FC236}">
                <a16:creationId xmlns:a16="http://schemas.microsoft.com/office/drawing/2014/main" xmlns="" id="{7B5AD900-1CDF-4D7B-A909-792FEB75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94" y="3855170"/>
            <a:ext cx="417085" cy="41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xmlns="" id="{AB6FC883-3D6A-476A-AD4D-CAF45119E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937" y="4305969"/>
            <a:ext cx="12052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SageMaker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8F7DCF69-5246-474F-A73E-2790F14CFA0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2068" y="3063989"/>
            <a:ext cx="417909" cy="398913"/>
          </a:xfrm>
          <a:prstGeom prst="rect">
            <a:avLst/>
          </a:prstGeom>
        </p:spPr>
      </p:pic>
      <p:sp>
        <p:nvSpPr>
          <p:cNvPr id="104" name="TextBox 15">
            <a:extLst>
              <a:ext uri="{FF2B5EF4-FFF2-40B4-BE49-F238E27FC236}">
                <a16:creationId xmlns:a16="http://schemas.microsoft.com/office/drawing/2014/main" xmlns="" id="{FDD6B3DE-F4D9-4DD9-AA17-96EB0070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681" y="3394308"/>
            <a:ext cx="12052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ARIMA ML Algorithm</a:t>
            </a:r>
          </a:p>
        </p:txBody>
      </p:sp>
      <p:pic>
        <p:nvPicPr>
          <p:cNvPr id="105" name="Graphic 7">
            <a:extLst>
              <a:ext uri="{FF2B5EF4-FFF2-40B4-BE49-F238E27FC236}">
                <a16:creationId xmlns:a16="http://schemas.microsoft.com/office/drawing/2014/main" xmlns="" id="{EE37061E-139E-4B3F-BD98-A8A4B001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18" y="4016437"/>
            <a:ext cx="438334" cy="4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">
            <a:extLst>
              <a:ext uri="{FF2B5EF4-FFF2-40B4-BE49-F238E27FC236}">
                <a16:creationId xmlns:a16="http://schemas.microsoft.com/office/drawing/2014/main" xmlns="" id="{43CC9763-1C08-4B88-A050-06E4E45C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092" y="4434349"/>
            <a:ext cx="11417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xmlns="" id="{3833EF68-66A7-4985-ADDC-80C7EC8F0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370" y="3402440"/>
            <a:ext cx="14116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108" name="Graphic 27">
            <a:extLst>
              <a:ext uri="{FF2B5EF4-FFF2-40B4-BE49-F238E27FC236}">
                <a16:creationId xmlns:a16="http://schemas.microsoft.com/office/drawing/2014/main" xmlns="" id="{62F76072-4FD7-4BCF-B083-47C4EC57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" y="2843725"/>
            <a:ext cx="537210" cy="5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11">
            <a:extLst>
              <a:ext uri="{FF2B5EF4-FFF2-40B4-BE49-F238E27FC236}">
                <a16:creationId xmlns:a16="http://schemas.microsoft.com/office/drawing/2014/main" xmlns="" id="{49A33865-FE1B-42FE-80D9-5FEE7B6F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49" y="40993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28">
            <a:extLst>
              <a:ext uri="{FF2B5EF4-FFF2-40B4-BE49-F238E27FC236}">
                <a16:creationId xmlns:a16="http://schemas.microsoft.com/office/drawing/2014/main" xmlns="" id="{CD4C3F54-5ED3-44D3-9DE6-5E4C32716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6" y="4604483"/>
            <a:ext cx="1073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111" name="Graphic 14">
            <a:extLst>
              <a:ext uri="{FF2B5EF4-FFF2-40B4-BE49-F238E27FC236}">
                <a16:creationId xmlns:a16="http://schemas.microsoft.com/office/drawing/2014/main" xmlns="" id="{997B094F-21FB-494E-A00C-114362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86" y="3007592"/>
            <a:ext cx="402541" cy="40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7">
            <a:extLst>
              <a:ext uri="{FF2B5EF4-FFF2-40B4-BE49-F238E27FC236}">
                <a16:creationId xmlns:a16="http://schemas.microsoft.com/office/drawing/2014/main" xmlns="" id="{4707C5FC-F2D3-4D07-8060-FAE2D6D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180" y="3402555"/>
            <a:ext cx="1453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731158" y="2185573"/>
            <a:ext cx="1411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Data Sources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BF3DC266-D288-4F09-BEE8-17AFA525C4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792074" y="4225922"/>
            <a:ext cx="438334" cy="43833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DB4A270-D243-45DB-B708-F46E8B2C39E2}"/>
              </a:ext>
            </a:extLst>
          </p:cNvPr>
          <p:cNvSpPr txBox="1"/>
          <p:nvPr/>
        </p:nvSpPr>
        <p:spPr>
          <a:xfrm>
            <a:off x="2620774" y="4723780"/>
            <a:ext cx="81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Glue</a:t>
            </a:r>
            <a:endParaRPr lang="en-US" sz="12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0" name="TextBox 53">
            <a:extLst>
              <a:ext uri="{FF2B5EF4-FFF2-40B4-BE49-F238E27FC236}">
                <a16:creationId xmlns:a16="http://schemas.microsoft.com/office/drawing/2014/main" xmlns="" id="{736B1298-9C3D-41A0-8B69-8555F1909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974" y="2737376"/>
            <a:ext cx="9066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61" name="Graphic 62">
            <a:extLst>
              <a:ext uri="{FF2B5EF4-FFF2-40B4-BE49-F238E27FC236}">
                <a16:creationId xmlns:a16="http://schemas.microsoft.com/office/drawing/2014/main" xmlns="" id="{A62A3E19-DFC4-4C12-8431-C81AEF2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28" y="2952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Arrow: Striped Right 61">
            <a:extLst>
              <a:ext uri="{FF2B5EF4-FFF2-40B4-BE49-F238E27FC236}">
                <a16:creationId xmlns:a16="http://schemas.microsoft.com/office/drawing/2014/main" xmlns="" id="{21F3C4C6-0FAD-4A82-B445-4EE8AA3E4A1A}"/>
              </a:ext>
            </a:extLst>
          </p:cNvPr>
          <p:cNvSpPr/>
          <p:nvPr/>
        </p:nvSpPr>
        <p:spPr>
          <a:xfrm>
            <a:off x="1915393" y="2919692"/>
            <a:ext cx="735656" cy="58705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94900367-27D8-4B7F-8631-88CAB27DBD92}"/>
              </a:ext>
            </a:extLst>
          </p:cNvPr>
          <p:cNvCxnSpPr>
            <a:cxnSpLocks/>
            <a:stCxn id="56" idx="3"/>
            <a:endCxn id="82" idx="1"/>
          </p:cNvCxnSpPr>
          <p:nvPr/>
        </p:nvCxnSpPr>
        <p:spPr>
          <a:xfrm flipV="1">
            <a:off x="3230408" y="4017432"/>
            <a:ext cx="272401" cy="42765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xmlns="" id="{4AAFF63C-7120-47B2-B07C-CED75CB045C9}"/>
              </a:ext>
            </a:extLst>
          </p:cNvPr>
          <p:cNvCxnSpPr>
            <a:cxnSpLocks/>
            <a:stCxn id="61" idx="2"/>
            <a:endCxn id="82" idx="0"/>
          </p:cNvCxnSpPr>
          <p:nvPr/>
        </p:nvCxnSpPr>
        <p:spPr>
          <a:xfrm rot="16200000" flipH="1">
            <a:off x="3140221" y="3267840"/>
            <a:ext cx="413796" cy="69838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9E5A13F-092C-44DE-8EDE-B822A4405163}"/>
              </a:ext>
            </a:extLst>
          </p:cNvPr>
          <p:cNvSpPr txBox="1"/>
          <p:nvPr/>
        </p:nvSpPr>
        <p:spPr>
          <a:xfrm>
            <a:off x="4860595" y="2843885"/>
            <a:ext cx="811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Catalog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Crawler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9174991-AC59-4A7F-9CA3-3771AE86F0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138567" y="3527649"/>
            <a:ext cx="292953" cy="292953"/>
          </a:xfrm>
          <a:prstGeom prst="rect">
            <a:avLst/>
          </a:prstGeom>
        </p:spPr>
      </p:pic>
      <p:sp>
        <p:nvSpPr>
          <p:cNvPr id="74" name="TextBox 24">
            <a:extLst>
              <a:ext uri="{FF2B5EF4-FFF2-40B4-BE49-F238E27FC236}">
                <a16:creationId xmlns:a16="http://schemas.microsoft.com/office/drawing/2014/main" xmlns="" id="{D9C73F52-2AE6-4E0F-990B-92AB202CC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63" y="2380925"/>
            <a:ext cx="1024361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75" name="Graphic 9">
            <a:extLst>
              <a:ext uri="{FF2B5EF4-FFF2-40B4-BE49-F238E27FC236}">
                <a16:creationId xmlns:a16="http://schemas.microsoft.com/office/drawing/2014/main" xmlns="" id="{818AB0BA-B48B-47C2-98E8-F198D011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51" y="2427126"/>
            <a:ext cx="49268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923D19AC-C666-4E38-A702-02FB15AFDEC7}"/>
              </a:ext>
            </a:extLst>
          </p:cNvPr>
          <p:cNvSpPr/>
          <p:nvPr/>
        </p:nvSpPr>
        <p:spPr>
          <a:xfrm>
            <a:off x="5812017" y="3017876"/>
            <a:ext cx="836535" cy="189438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46BB224-B9A1-4DFC-B27D-7A484E7BBDE6}"/>
              </a:ext>
            </a:extLst>
          </p:cNvPr>
          <p:cNvSpPr txBox="1"/>
          <p:nvPr/>
        </p:nvSpPr>
        <p:spPr>
          <a:xfrm>
            <a:off x="6708801" y="2767455"/>
            <a:ext cx="811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Catalog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Crawler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68B36F3-D966-44D3-BE6D-DC897A49AF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6986773" y="3451219"/>
            <a:ext cx="292953" cy="292953"/>
          </a:xfrm>
          <a:prstGeom prst="rect">
            <a:avLst/>
          </a:prstGeom>
        </p:spPr>
      </p:pic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xmlns="" id="{496ED51A-CDCD-44B0-8981-AAA7A4521793}"/>
              </a:ext>
            </a:extLst>
          </p:cNvPr>
          <p:cNvCxnSpPr>
            <a:cxnSpLocks/>
            <a:stCxn id="91" idx="0"/>
            <a:endCxn id="75" idx="1"/>
          </p:cNvCxnSpPr>
          <p:nvPr/>
        </p:nvCxnSpPr>
        <p:spPr>
          <a:xfrm rot="5400000" flipH="1" flipV="1">
            <a:off x="5167176" y="1144953"/>
            <a:ext cx="587601" cy="3609149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xmlns="" id="{C9A6E827-F7F2-4BB0-BE4A-86AB61126BD8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5922257" y="2130242"/>
            <a:ext cx="760194" cy="2034621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xmlns="" id="{D68B29EA-4AB8-43CC-AE36-CB1E583D3979}"/>
              </a:ext>
            </a:extLst>
          </p:cNvPr>
          <p:cNvCxnSpPr>
            <a:cxnSpLocks/>
            <a:endCxn id="75" idx="2"/>
          </p:cNvCxnSpPr>
          <p:nvPr/>
        </p:nvCxnSpPr>
        <p:spPr>
          <a:xfrm rot="5400000" flipH="1" flipV="1">
            <a:off x="7073674" y="2938842"/>
            <a:ext cx="492733" cy="383703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row: Striped Right 115">
            <a:extLst>
              <a:ext uri="{FF2B5EF4-FFF2-40B4-BE49-F238E27FC236}">
                <a16:creationId xmlns:a16="http://schemas.microsoft.com/office/drawing/2014/main" xmlns="" id="{24E0B1C3-E048-4C79-AA62-2613F89EB971}"/>
              </a:ext>
            </a:extLst>
          </p:cNvPr>
          <p:cNvSpPr/>
          <p:nvPr/>
        </p:nvSpPr>
        <p:spPr>
          <a:xfrm>
            <a:off x="4707309" y="3887969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Arrow: Striped Right 116">
            <a:extLst>
              <a:ext uri="{FF2B5EF4-FFF2-40B4-BE49-F238E27FC236}">
                <a16:creationId xmlns:a16="http://schemas.microsoft.com/office/drawing/2014/main" xmlns="" id="{ED13E0D7-09B6-4A5F-84F6-E88C37F86BF3}"/>
              </a:ext>
            </a:extLst>
          </p:cNvPr>
          <p:cNvSpPr/>
          <p:nvPr/>
        </p:nvSpPr>
        <p:spPr>
          <a:xfrm>
            <a:off x="3906803" y="3889492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8" name="Arrow: Striped Right 117">
            <a:extLst>
              <a:ext uri="{FF2B5EF4-FFF2-40B4-BE49-F238E27FC236}">
                <a16:creationId xmlns:a16="http://schemas.microsoft.com/office/drawing/2014/main" xmlns="" id="{A8E50358-3056-4710-8085-0FE717FB8EA6}"/>
              </a:ext>
            </a:extLst>
          </p:cNvPr>
          <p:cNvSpPr/>
          <p:nvPr/>
        </p:nvSpPr>
        <p:spPr>
          <a:xfrm>
            <a:off x="5525115" y="3907289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Arrow: Striped Right 118">
            <a:extLst>
              <a:ext uri="{FF2B5EF4-FFF2-40B4-BE49-F238E27FC236}">
                <a16:creationId xmlns:a16="http://schemas.microsoft.com/office/drawing/2014/main" xmlns="" id="{3E20D7FD-B1EA-4FB0-B449-86F0CC3FF751}"/>
              </a:ext>
            </a:extLst>
          </p:cNvPr>
          <p:cNvSpPr/>
          <p:nvPr/>
        </p:nvSpPr>
        <p:spPr>
          <a:xfrm>
            <a:off x="6649867" y="3917359"/>
            <a:ext cx="290618" cy="27466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xmlns="" id="{EC259BF5-DD4B-4F98-9F9F-AB20C56D246C}"/>
              </a:ext>
            </a:extLst>
          </p:cNvPr>
          <p:cNvSpPr/>
          <p:nvPr/>
        </p:nvSpPr>
        <p:spPr>
          <a:xfrm>
            <a:off x="8673568" y="3509405"/>
            <a:ext cx="963335" cy="458496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Arrow: Left-Right 120">
            <a:extLst>
              <a:ext uri="{FF2B5EF4-FFF2-40B4-BE49-F238E27FC236}">
                <a16:creationId xmlns:a16="http://schemas.microsoft.com/office/drawing/2014/main" xmlns="" id="{D36D66F8-1BF8-4175-B489-5C945E323173}"/>
              </a:ext>
            </a:extLst>
          </p:cNvPr>
          <p:cNvSpPr/>
          <p:nvPr/>
        </p:nvSpPr>
        <p:spPr>
          <a:xfrm>
            <a:off x="7435289" y="3902067"/>
            <a:ext cx="417263" cy="222376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09758B1-B651-47DE-9886-155112F81C2A}"/>
              </a:ext>
            </a:extLst>
          </p:cNvPr>
          <p:cNvSpPr/>
          <p:nvPr/>
        </p:nvSpPr>
        <p:spPr>
          <a:xfrm>
            <a:off x="7871194" y="2960097"/>
            <a:ext cx="836535" cy="189438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622B5F6-4418-4082-8EFC-BEFE19901CE8}"/>
              </a:ext>
            </a:extLst>
          </p:cNvPr>
          <p:cNvSpPr/>
          <p:nvPr/>
        </p:nvSpPr>
        <p:spPr>
          <a:xfrm>
            <a:off x="2708751" y="1609520"/>
            <a:ext cx="6580883" cy="4404410"/>
          </a:xfrm>
          <a:prstGeom prst="rect">
            <a:avLst/>
          </a:prstGeom>
          <a:noFill/>
          <a:ln w="19050" cmpd="dbl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4DD4240-DAB4-4F3E-859C-BFAF64894657}"/>
              </a:ext>
            </a:extLst>
          </p:cNvPr>
          <p:cNvSpPr/>
          <p:nvPr/>
        </p:nvSpPr>
        <p:spPr>
          <a:xfrm>
            <a:off x="9474100" y="1600350"/>
            <a:ext cx="2073627" cy="4440729"/>
          </a:xfrm>
          <a:prstGeom prst="rect">
            <a:avLst/>
          </a:prstGeom>
          <a:noFill/>
          <a:ln w="19050" cmpd="dbl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76" name="Arrow: Striped Right 75">
            <a:extLst>
              <a:ext uri="{FF2B5EF4-FFF2-40B4-BE49-F238E27FC236}">
                <a16:creationId xmlns:a16="http://schemas.microsoft.com/office/drawing/2014/main" xmlns="" id="{F65C7322-31E5-4AED-A548-9BA12960A3F8}"/>
              </a:ext>
            </a:extLst>
          </p:cNvPr>
          <p:cNvSpPr/>
          <p:nvPr/>
        </p:nvSpPr>
        <p:spPr>
          <a:xfrm>
            <a:off x="8452089" y="3640563"/>
            <a:ext cx="1136918" cy="740933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2E6937-DEF1-4F5E-A19E-C60BB7D9CF8D}"/>
              </a:ext>
            </a:extLst>
          </p:cNvPr>
          <p:cNvSpPr/>
          <p:nvPr/>
        </p:nvSpPr>
        <p:spPr>
          <a:xfrm>
            <a:off x="3010079" y="1584260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9303E4-C67D-4C96-A8B1-783813E5AB4E}"/>
              </a:ext>
            </a:extLst>
          </p:cNvPr>
          <p:cNvSpPr/>
          <p:nvPr/>
        </p:nvSpPr>
        <p:spPr>
          <a:xfrm>
            <a:off x="9845920" y="1543792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2C405-078A-4053-A38E-FAF523B8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47" y="3564125"/>
            <a:ext cx="997256" cy="679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505B282-4D49-45BF-A4A9-8312AFC8AF8C}"/>
              </a:ext>
            </a:extLst>
          </p:cNvPr>
          <p:cNvSpPr/>
          <p:nvPr/>
        </p:nvSpPr>
        <p:spPr>
          <a:xfrm>
            <a:off x="858265" y="1584260"/>
            <a:ext cx="1445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On Premises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B3139F-CE57-49F6-BE7D-32CF566A2ED4}"/>
              </a:ext>
            </a:extLst>
          </p:cNvPr>
          <p:cNvSpPr/>
          <p:nvPr/>
        </p:nvSpPr>
        <p:spPr>
          <a:xfrm>
            <a:off x="566058" y="1609520"/>
            <a:ext cx="1955837" cy="4385377"/>
          </a:xfrm>
          <a:prstGeom prst="rect">
            <a:avLst/>
          </a:prstGeom>
          <a:noFill/>
          <a:ln w="19050" cmpd="dbl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930CD7-F8C3-40F3-886B-0E0BF597722F}"/>
              </a:ext>
            </a:extLst>
          </p:cNvPr>
          <p:cNvSpPr txBox="1"/>
          <p:nvPr/>
        </p:nvSpPr>
        <p:spPr>
          <a:xfrm>
            <a:off x="566057" y="297352"/>
            <a:ext cx="10981669" cy="113877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ARIMA Forecasting using AWS SageMaker and AWS </a:t>
            </a:r>
            <a:r>
              <a:rPr lang="en-IN" sz="2800" dirty="0">
                <a:solidFill>
                  <a:srgbClr val="0070C0"/>
                </a:solidFill>
              </a:rPr>
              <a:t>QuickSight</a:t>
            </a:r>
            <a:r>
              <a:rPr lang="en-IN" sz="28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IN" sz="2000" dirty="0">
                <a:solidFill>
                  <a:srgbClr val="0070C0"/>
                </a:solidFill>
              </a:rPr>
              <a:t>for </a:t>
            </a:r>
          </a:p>
          <a:p>
            <a:pPr algn="ctr"/>
            <a:r>
              <a:rPr lang="en-IN" sz="2000" dirty="0">
                <a:solidFill>
                  <a:srgbClr val="0070C0"/>
                </a:solidFill>
              </a:rPr>
              <a:t>Any Domain Time Series Data</a:t>
            </a:r>
          </a:p>
        </p:txBody>
      </p:sp>
      <p:sp>
        <p:nvSpPr>
          <p:cNvPr id="63" name="Arrow: Striped Right 62">
            <a:extLst>
              <a:ext uri="{FF2B5EF4-FFF2-40B4-BE49-F238E27FC236}">
                <a16:creationId xmlns:a16="http://schemas.microsoft.com/office/drawing/2014/main" xmlns="" id="{B094EE05-2D46-4542-BFBB-105DBC035506}"/>
              </a:ext>
            </a:extLst>
          </p:cNvPr>
          <p:cNvSpPr/>
          <p:nvPr/>
        </p:nvSpPr>
        <p:spPr>
          <a:xfrm>
            <a:off x="2451215" y="3647500"/>
            <a:ext cx="873999" cy="713872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FC7D5DDB-ADA7-4BFD-B18B-BC28037D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83" y="2307031"/>
            <a:ext cx="1316636" cy="6887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70D722A-6D86-48DB-B488-230A5544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07" y="4791070"/>
            <a:ext cx="1041342" cy="638077"/>
          </a:xfrm>
          <a:prstGeom prst="rect">
            <a:avLst/>
          </a:prstGeom>
        </p:spPr>
      </p:pic>
      <p:pic>
        <p:nvPicPr>
          <p:cNvPr id="78" name="Picture 118">
            <a:extLst>
              <a:ext uri="{FF2B5EF4-FFF2-40B4-BE49-F238E27FC236}">
                <a16:creationId xmlns:a16="http://schemas.microsoft.com/office/drawing/2014/main" xmlns="" id="{E5BFAF7F-3CAE-48F5-B50F-18C4A72E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98" y="4857876"/>
            <a:ext cx="797557" cy="456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A90420D-4439-4070-A51A-8DBD0AF5EF62}"/>
              </a:ext>
            </a:extLst>
          </p:cNvPr>
          <p:cNvSpPr/>
          <p:nvPr/>
        </p:nvSpPr>
        <p:spPr>
          <a:xfrm>
            <a:off x="9877845" y="2024321"/>
            <a:ext cx="127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Web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0B58F6BD-0570-416B-99AC-BA4CD8B25DF1}"/>
              </a:ext>
            </a:extLst>
          </p:cNvPr>
          <p:cNvSpPr/>
          <p:nvPr/>
        </p:nvSpPr>
        <p:spPr>
          <a:xfrm>
            <a:off x="9732199" y="3240194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Hand Held Devices</a:t>
            </a:r>
            <a:endParaRPr lang="en-IN" sz="1167" b="1" dirty="0">
              <a:solidFill>
                <a:srgbClr val="FF99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C92574A1-4295-45DC-9A6B-05332D23FCD0}"/>
              </a:ext>
            </a:extLst>
          </p:cNvPr>
          <p:cNvSpPr/>
          <p:nvPr/>
        </p:nvSpPr>
        <p:spPr>
          <a:xfrm>
            <a:off x="9754503" y="4528095"/>
            <a:ext cx="1645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FF9900"/>
                </a:solidFill>
              </a:rPr>
              <a:t>Desktop</a:t>
            </a:r>
            <a:endParaRPr lang="en-IN" sz="1167" b="1" dirty="0">
              <a:solidFill>
                <a:srgbClr val="FF99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F6A13781-9544-4918-8961-11B41F7B8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6058" y="1609520"/>
            <a:ext cx="330200" cy="330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B7FF8F9-9A60-40CE-9AB6-380B45B26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706361" y="1600710"/>
            <a:ext cx="330200" cy="33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D6F6EC4-E85C-4DEF-BD57-5671B943E88D}"/>
              </a:ext>
            </a:extLst>
          </p:cNvPr>
          <p:cNvSpPr/>
          <p:nvPr/>
        </p:nvSpPr>
        <p:spPr>
          <a:xfrm>
            <a:off x="4227363" y="2549721"/>
            <a:ext cx="3342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70C0"/>
                </a:solidFill>
              </a:rPr>
              <a:t>Data wrangling </a:t>
            </a:r>
          </a:p>
          <a:p>
            <a:pPr algn="ctr"/>
            <a:r>
              <a:rPr lang="en-IN" sz="1400" dirty="0">
                <a:solidFill>
                  <a:srgbClr val="0070C0"/>
                </a:solidFill>
              </a:rPr>
              <a:t>(Pre-processing with ML Algorithms)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96883F-2D15-4EF0-AAEF-323A341344D4}"/>
              </a:ext>
            </a:extLst>
          </p:cNvPr>
          <p:cNvSpPr/>
          <p:nvPr/>
        </p:nvSpPr>
        <p:spPr>
          <a:xfrm>
            <a:off x="2922931" y="2058517"/>
            <a:ext cx="5857773" cy="378569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214EE9-65E4-422C-8B3A-8FA016F196BF}"/>
              </a:ext>
            </a:extLst>
          </p:cNvPr>
          <p:cNvSpPr/>
          <p:nvPr/>
        </p:nvSpPr>
        <p:spPr>
          <a:xfrm>
            <a:off x="5198626" y="1783985"/>
            <a:ext cx="1383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CEC9F71E-94E9-4596-B4F7-545619D246A5}"/>
              </a:ext>
            </a:extLst>
          </p:cNvPr>
          <p:cNvSpPr/>
          <p:nvPr/>
        </p:nvSpPr>
        <p:spPr>
          <a:xfrm>
            <a:off x="3236708" y="2309518"/>
            <a:ext cx="5307036" cy="353146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accent5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B42F2454-A5C3-45CD-8E03-7EB6010F0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259111" y="2315867"/>
            <a:ext cx="330200" cy="3302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9AFA197-C166-4648-8BEB-4775922BF98F}"/>
              </a:ext>
            </a:extLst>
          </p:cNvPr>
          <p:cNvSpPr/>
          <p:nvPr/>
        </p:nvSpPr>
        <p:spPr>
          <a:xfrm>
            <a:off x="3533180" y="2246415"/>
            <a:ext cx="105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VPC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C05ADF0-28C8-4A1F-A23F-9D916D86D686}"/>
              </a:ext>
            </a:extLst>
          </p:cNvPr>
          <p:cNvSpPr txBox="1"/>
          <p:nvPr/>
        </p:nvSpPr>
        <p:spPr>
          <a:xfrm>
            <a:off x="5691777" y="2103926"/>
            <a:ext cx="1769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Internet gateway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800BAEE6-0049-47FE-9219-00A1F9E1D3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591204" y="2046353"/>
            <a:ext cx="469900" cy="4699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2EDF35A3-996F-4EBA-BF0B-2B6D65EE3A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411184" y="3805845"/>
            <a:ext cx="387004" cy="38700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4E1142BA-16E1-4D5B-9653-FD40AE1B82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091542" y="3838918"/>
            <a:ext cx="387004" cy="38700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F35BF7FA-682C-4C57-BEB5-10CE7056D9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03761" y="3810726"/>
            <a:ext cx="387004" cy="38700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EC71C503-F8D4-4D8A-8010-6B6A6788E9C7}"/>
              </a:ext>
            </a:extLst>
          </p:cNvPr>
          <p:cNvSpPr txBox="1"/>
          <p:nvPr/>
        </p:nvSpPr>
        <p:spPr>
          <a:xfrm>
            <a:off x="3252868" y="4173856"/>
            <a:ext cx="816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Raw Layer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2388057-BD4A-455F-A44F-2119E56FC596}"/>
              </a:ext>
            </a:extLst>
          </p:cNvPr>
          <p:cNvSpPr txBox="1"/>
          <p:nvPr/>
        </p:nvSpPr>
        <p:spPr>
          <a:xfrm>
            <a:off x="3834673" y="4288079"/>
            <a:ext cx="105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Glue</a:t>
            </a:r>
            <a:endParaRPr lang="en-US" sz="12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86E9BD4C-52FB-4FA8-8B81-4D0914520D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144278" y="3810726"/>
            <a:ext cx="438334" cy="4383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2698C942-4629-482C-B294-0814F587B81D}"/>
              </a:ext>
            </a:extLst>
          </p:cNvPr>
          <p:cNvSpPr txBox="1"/>
          <p:nvPr/>
        </p:nvSpPr>
        <p:spPr>
          <a:xfrm>
            <a:off x="3837446" y="3422753"/>
            <a:ext cx="105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Crawler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434B4C11-FF2E-43FB-A83C-2ACCE7E3BF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207779" y="3209882"/>
            <a:ext cx="292953" cy="29295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D8FFFF2-041E-412B-ADA6-592CCEA8D2DC}"/>
              </a:ext>
            </a:extLst>
          </p:cNvPr>
          <p:cNvSpPr txBox="1"/>
          <p:nvPr/>
        </p:nvSpPr>
        <p:spPr>
          <a:xfrm>
            <a:off x="4869818" y="4292705"/>
            <a:ext cx="890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Processed Layer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A8EE43DA-86E1-4FFA-8B98-1F5223EA5F5D}"/>
              </a:ext>
            </a:extLst>
          </p:cNvPr>
          <p:cNvSpPr txBox="1"/>
          <p:nvPr/>
        </p:nvSpPr>
        <p:spPr>
          <a:xfrm>
            <a:off x="6780010" y="4266189"/>
            <a:ext cx="1024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Consumption Layer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D4FAD2E-61E1-4402-A2BA-3454FDE797BB}"/>
              </a:ext>
            </a:extLst>
          </p:cNvPr>
          <p:cNvSpPr txBox="1"/>
          <p:nvPr/>
        </p:nvSpPr>
        <p:spPr>
          <a:xfrm>
            <a:off x="5157932" y="5560556"/>
            <a:ext cx="1481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Amazon CloudWatch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C08260CF-2009-4328-9B0D-CCF8153109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669719" y="5098513"/>
            <a:ext cx="457638" cy="457638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7DC0EB3-C41F-4784-B597-B0F0C2DE04F3}"/>
              </a:ext>
            </a:extLst>
          </p:cNvPr>
          <p:cNvCxnSpPr>
            <a:cxnSpLocks/>
          </p:cNvCxnSpPr>
          <p:nvPr/>
        </p:nvCxnSpPr>
        <p:spPr>
          <a:xfrm>
            <a:off x="3236708" y="2821109"/>
            <a:ext cx="525819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Graphic 15">
            <a:extLst>
              <a:ext uri="{FF2B5EF4-FFF2-40B4-BE49-F238E27FC236}">
                <a16:creationId xmlns:a16="http://schemas.microsoft.com/office/drawing/2014/main" xmlns="" id="{4DD7813F-352D-478F-8C4B-2BEE38C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370" y="365454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23">
            <a:extLst>
              <a:ext uri="{FF2B5EF4-FFF2-40B4-BE49-F238E27FC236}">
                <a16:creationId xmlns:a16="http://schemas.microsoft.com/office/drawing/2014/main" xmlns="" id="{CE2D9AF0-4922-4FDA-8E33-09EB5606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1687" y="1619079"/>
            <a:ext cx="316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Graphic 22">
            <a:extLst>
              <a:ext uri="{FF2B5EF4-FFF2-40B4-BE49-F238E27FC236}">
                <a16:creationId xmlns:a16="http://schemas.microsoft.com/office/drawing/2014/main" xmlns="" id="{7B5AD900-1CDF-4D7B-A909-792FEB75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94" y="3855170"/>
            <a:ext cx="417085" cy="41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xmlns="" id="{AB6FC883-3D6A-476A-AD4D-CAF45119E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937" y="4305969"/>
            <a:ext cx="12052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SageMaker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8F7DCF69-5246-474F-A73E-2790F14CFA0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2068" y="3063989"/>
            <a:ext cx="417909" cy="398913"/>
          </a:xfrm>
          <a:prstGeom prst="rect">
            <a:avLst/>
          </a:prstGeom>
        </p:spPr>
      </p:pic>
      <p:sp>
        <p:nvSpPr>
          <p:cNvPr id="104" name="TextBox 15">
            <a:extLst>
              <a:ext uri="{FF2B5EF4-FFF2-40B4-BE49-F238E27FC236}">
                <a16:creationId xmlns:a16="http://schemas.microsoft.com/office/drawing/2014/main" xmlns="" id="{FDD6B3DE-F4D9-4DD9-AA17-96EB0070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681" y="3394308"/>
            <a:ext cx="12052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ARIMA ML Algorithm</a:t>
            </a:r>
          </a:p>
        </p:txBody>
      </p:sp>
      <p:pic>
        <p:nvPicPr>
          <p:cNvPr id="105" name="Graphic 7">
            <a:extLst>
              <a:ext uri="{FF2B5EF4-FFF2-40B4-BE49-F238E27FC236}">
                <a16:creationId xmlns:a16="http://schemas.microsoft.com/office/drawing/2014/main" xmlns="" id="{EE37061E-139E-4B3F-BD98-A8A4B001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51" y="3798265"/>
            <a:ext cx="438334" cy="4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">
            <a:extLst>
              <a:ext uri="{FF2B5EF4-FFF2-40B4-BE49-F238E27FC236}">
                <a16:creationId xmlns:a16="http://schemas.microsoft.com/office/drawing/2014/main" xmlns="" id="{43CC9763-1C08-4B88-A050-06E4E45C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58" y="4280119"/>
            <a:ext cx="11417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xmlns="" id="{3833EF68-66A7-4985-ADDC-80C7EC8F0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95" y="3402440"/>
            <a:ext cx="14116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108" name="Graphic 27">
            <a:extLst>
              <a:ext uri="{FF2B5EF4-FFF2-40B4-BE49-F238E27FC236}">
                <a16:creationId xmlns:a16="http://schemas.microsoft.com/office/drawing/2014/main" xmlns="" id="{62F76072-4FD7-4BCF-B083-47C4EC57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8" y="2843725"/>
            <a:ext cx="537210" cy="5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11">
            <a:extLst>
              <a:ext uri="{FF2B5EF4-FFF2-40B4-BE49-F238E27FC236}">
                <a16:creationId xmlns:a16="http://schemas.microsoft.com/office/drawing/2014/main" xmlns="" id="{49A33865-FE1B-42FE-80D9-5FEE7B6F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74" y="40993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28">
            <a:extLst>
              <a:ext uri="{FF2B5EF4-FFF2-40B4-BE49-F238E27FC236}">
                <a16:creationId xmlns:a16="http://schemas.microsoft.com/office/drawing/2014/main" xmlns="" id="{CD4C3F54-5ED3-44D3-9DE6-5E4C32716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11" y="4604483"/>
            <a:ext cx="1073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111" name="Graphic 14">
            <a:extLst>
              <a:ext uri="{FF2B5EF4-FFF2-40B4-BE49-F238E27FC236}">
                <a16:creationId xmlns:a16="http://schemas.microsoft.com/office/drawing/2014/main" xmlns="" id="{997B094F-21FB-494E-A00C-1143624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44" y="2978394"/>
            <a:ext cx="402541" cy="40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7">
            <a:extLst>
              <a:ext uri="{FF2B5EF4-FFF2-40B4-BE49-F238E27FC236}">
                <a16:creationId xmlns:a16="http://schemas.microsoft.com/office/drawing/2014/main" xmlns="" id="{4707C5FC-F2D3-4D07-8060-FAE2D6D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772" y="3324983"/>
            <a:ext cx="1453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44AF0B4-6624-4AC1-9AF6-A08105FA6CF2}"/>
              </a:ext>
            </a:extLst>
          </p:cNvPr>
          <p:cNvSpPr/>
          <p:nvPr/>
        </p:nvSpPr>
        <p:spPr>
          <a:xfrm>
            <a:off x="892549" y="2171069"/>
            <a:ext cx="1411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868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1196</Words>
  <Application>Microsoft Office PowerPoint</Application>
  <PresentationFormat>Widescreen</PresentationFormat>
  <Paragraphs>426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Amazon Ember</vt:lpstr>
      <vt:lpstr>Arial</vt:lpstr>
      <vt:lpstr>Calibri</vt:lpstr>
      <vt:lpstr>Calibri Light</vt:lpstr>
      <vt:lpstr>Wingdings</vt:lpstr>
      <vt:lpstr>Office Theme</vt:lpstr>
      <vt:lpstr>Cloud Architectures &amp; On-prem Enterprise Architectures</vt:lpstr>
      <vt:lpstr>  Phase-1 Analytic Solution</vt:lpstr>
      <vt:lpstr>  Phase2 - Analytic Solution</vt:lpstr>
      <vt:lpstr>Architecture: Predicting &amp; Forecasting using BigQuery 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CPaaS As-Is Architecture with Data Flow Diagram</vt:lpstr>
      <vt:lpstr>CPaaS As-Is Architecture with Data Flow Diagram</vt:lpstr>
      <vt:lpstr>PowerPoint Presentation</vt:lpstr>
      <vt:lpstr>PowerPoint Presentation</vt:lpstr>
      <vt:lpstr>Spark cluster in Dockers and Containers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8</cp:revision>
  <dcterms:created xsi:type="dcterms:W3CDTF">2022-04-02T07:47:27Z</dcterms:created>
  <dcterms:modified xsi:type="dcterms:W3CDTF">2022-04-09T15:58:15Z</dcterms:modified>
</cp:coreProperties>
</file>